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4" r:id="rId1"/>
  </p:sldMasterIdLst>
  <p:notesMasterIdLst>
    <p:notesMasterId r:id="rId18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eresa matthews" initials="tm" lastIdx="1" clrIdx="0">
    <p:extLst>
      <p:ext uri="{19B8F6BF-5375-455C-9EA6-DF929625EA0E}">
        <p15:presenceInfo xmlns:p15="http://schemas.microsoft.com/office/powerpoint/2012/main" userId="fed34161edcad82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12"/>
  </p:normalViewPr>
  <p:slideViewPr>
    <p:cSldViewPr>
      <p:cViewPr varScale="1">
        <p:scale>
          <a:sx n="138" d="100"/>
          <a:sy n="138" d="100"/>
        </p:scale>
        <p:origin x="200" y="2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BD0CF-37E9-4EFA-A8E7-C4298954CF1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C0E35-F3FC-467B-90F2-C91EC30FE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2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bg1"/>
                </a:solidFill>
                <a:latin typeface="Trebuchet MS"/>
                <a:cs typeface="Trebuchet MS"/>
              </a:rPr>
              <a:t>The </a:t>
            </a:r>
            <a:r>
              <a:rPr lang="en-US" sz="1200" b="1" spc="-5" dirty="0">
                <a:solidFill>
                  <a:schemeClr val="bg1"/>
                </a:solidFill>
                <a:latin typeface="Trebuchet MS"/>
                <a:cs typeface="Trebuchet MS"/>
              </a:rPr>
              <a:t>spiritual principle </a:t>
            </a:r>
            <a:r>
              <a:rPr lang="en-US" sz="1200" b="1" dirty="0">
                <a:solidFill>
                  <a:schemeClr val="bg1"/>
                </a:solidFill>
                <a:latin typeface="Trebuchet MS"/>
                <a:cs typeface="Trebuchet MS"/>
              </a:rPr>
              <a:t>of </a:t>
            </a:r>
            <a:r>
              <a:rPr lang="en-US" sz="1600" b="1" i="1" u="sng" dirty="0">
                <a:solidFill>
                  <a:schemeClr val="bg1"/>
                </a:solidFill>
                <a:latin typeface="Trebuchet MS"/>
                <a:cs typeface="Trebuchet MS"/>
              </a:rPr>
              <a:t>simplicity</a:t>
            </a:r>
            <a:r>
              <a:rPr lang="en-US" sz="1200" b="1" i="1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lang="en-US" sz="1200" b="1" spc="-5" dirty="0">
                <a:solidFill>
                  <a:schemeClr val="bg1"/>
                </a:solidFill>
                <a:latin typeface="Trebuchet MS"/>
                <a:cs typeface="Trebuchet MS"/>
              </a:rPr>
              <a:t>while </a:t>
            </a:r>
            <a:r>
              <a:rPr lang="en-US" sz="1200" b="1" dirty="0">
                <a:solidFill>
                  <a:schemeClr val="bg1"/>
                </a:solidFill>
                <a:latin typeface="Trebuchet MS"/>
                <a:cs typeface="Trebuchet MS"/>
              </a:rPr>
              <a:t>we </a:t>
            </a:r>
            <a:r>
              <a:rPr lang="en-US" sz="1200" b="1" spc="-5" dirty="0">
                <a:solidFill>
                  <a:schemeClr val="bg1"/>
                </a:solidFill>
                <a:latin typeface="Trebuchet MS"/>
                <a:cs typeface="Trebuchet MS"/>
              </a:rPr>
              <a:t>stay on topic, will  help </a:t>
            </a:r>
            <a:r>
              <a:rPr lang="en-US" sz="1200" b="1" dirty="0">
                <a:solidFill>
                  <a:schemeClr val="bg1"/>
                </a:solidFill>
                <a:latin typeface="Trebuchet MS"/>
                <a:cs typeface="Trebuchet MS"/>
              </a:rPr>
              <a:t>us </a:t>
            </a:r>
            <a:r>
              <a:rPr lang="en-US" sz="1200" b="1" spc="-5" dirty="0">
                <a:solidFill>
                  <a:schemeClr val="bg1"/>
                </a:solidFill>
                <a:latin typeface="Trebuchet MS"/>
                <a:cs typeface="Trebuchet MS"/>
              </a:rPr>
              <a:t>reach our primary goal to help families </a:t>
            </a:r>
            <a:r>
              <a:rPr lang="en-US" sz="1200" b="1" dirty="0">
                <a:solidFill>
                  <a:schemeClr val="bg1"/>
                </a:solidFill>
                <a:latin typeface="Trebuchet MS"/>
                <a:cs typeface="Trebuchet MS"/>
              </a:rPr>
              <a:t>and </a:t>
            </a:r>
            <a:r>
              <a:rPr lang="en-US" sz="1200" b="1" spc="-5" dirty="0">
                <a:solidFill>
                  <a:schemeClr val="bg1"/>
                </a:solidFill>
                <a:latin typeface="Trebuchet MS"/>
                <a:cs typeface="Trebuchet MS"/>
              </a:rPr>
              <a:t>friends </a:t>
            </a:r>
            <a:r>
              <a:rPr lang="en-US" sz="1200" b="1" dirty="0">
                <a:solidFill>
                  <a:schemeClr val="bg1"/>
                </a:solidFill>
                <a:latin typeface="Trebuchet MS"/>
                <a:cs typeface="Trebuchet MS"/>
              </a:rPr>
              <a:t>of  </a:t>
            </a:r>
            <a:r>
              <a:rPr lang="en-US" sz="1200" b="1" spc="-5" dirty="0">
                <a:solidFill>
                  <a:schemeClr val="bg1"/>
                </a:solidFill>
                <a:latin typeface="Trebuchet MS"/>
                <a:cs typeface="Trebuchet MS"/>
              </a:rPr>
              <a:t>alcoholics</a:t>
            </a:r>
            <a:r>
              <a:rPr lang="en-US" sz="1200" b="1" spc="-5" dirty="0">
                <a:latin typeface="Trebuchet MS"/>
                <a:cs typeface="Trebuchet MS"/>
              </a:rPr>
              <a:t>.</a:t>
            </a:r>
            <a:endParaRPr lang="en-US" sz="1200" b="1" dirty="0">
              <a:latin typeface="Trebuchet MS"/>
              <a:cs typeface="Trebuchet M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C0E35-F3FC-467B-90F2-C91EC30FE3E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85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C0E35-F3FC-467B-90F2-C91EC30FE3E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06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AE0DC-D381-FD02-3D35-6E336E3E8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ADE641-37B9-96B6-404B-F2E2C28195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5BA6B3-A993-10E6-DC00-F2CF9FED72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3F20DA-F139-2F85-43F7-A0E10DE925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C0E35-F3FC-467B-90F2-C91EC30FE3E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22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75784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36750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2483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972506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9164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587660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4122936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4806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104048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33933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950942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55551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476413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68310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47652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14948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8529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616411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05A1D-F706-4717-86BC-9A20D1387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107996"/>
          </a:xfrm>
        </p:spPr>
        <p:txBody>
          <a:bodyPr/>
          <a:lstStyle/>
          <a:p>
            <a:pPr algn="ctr"/>
            <a:r>
              <a:rPr lang="en-US" b="1" dirty="0"/>
              <a:t>Al-Anon Family Groups of Ohio, Inc.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7E9BAA-EF84-4CC9-B2B6-51356BD6B2C3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295400" y="2438400"/>
            <a:ext cx="6553200" cy="4093428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/>
              <a:t>Area World Service Committee &amp;</a:t>
            </a:r>
          </a:p>
          <a:p>
            <a:pPr marL="0" indent="0" algn="ctr">
              <a:buNone/>
            </a:pPr>
            <a:r>
              <a:rPr lang="en-US" sz="2800" b="1" dirty="0"/>
              <a:t> Ohio Area Assembly Meetings</a:t>
            </a:r>
          </a:p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r>
              <a:rPr lang="en-US" sz="3200" b="1" dirty="0"/>
              <a:t>Meeting Etiquette</a:t>
            </a:r>
          </a:p>
          <a:p>
            <a:pPr marL="0" indent="0" algn="ctr">
              <a:buNone/>
            </a:pPr>
            <a:endParaRPr lang="en-US" sz="2400" b="1" i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b="1" i="1" dirty="0">
                <a:solidFill>
                  <a:schemeClr val="accent2">
                    <a:lumMod val="50000"/>
                  </a:schemeClr>
                </a:solidFill>
              </a:rPr>
              <a:t>And the spiritual principles they demonstrate</a:t>
            </a:r>
          </a:p>
          <a:p>
            <a:pPr marL="0" indent="0" algn="ctr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67987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51"/>
    </mc:Choice>
    <mc:Fallback xmlns="">
      <p:transition spd="slow" advTm="765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31542" y="4182285"/>
            <a:ext cx="4012565" cy="2675890"/>
          </a:xfrm>
          <a:custGeom>
            <a:avLst/>
            <a:gdLst/>
            <a:ahLst/>
            <a:cxnLst/>
            <a:rect l="l" t="t" r="r" b="b"/>
            <a:pathLst>
              <a:path w="4012565" h="2675890">
                <a:moveTo>
                  <a:pt x="0" y="2675714"/>
                </a:moveTo>
                <a:lnTo>
                  <a:pt x="4012457" y="0"/>
                </a:lnTo>
              </a:path>
            </a:pathLst>
          </a:custGeom>
          <a:ln w="9144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42404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8000"/>
                </a:lnTo>
              </a:path>
            </a:pathLst>
          </a:custGeom>
          <a:ln w="9144">
            <a:solidFill>
              <a:srgbClr val="C0C0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91725" y="0"/>
            <a:ext cx="2252345" cy="6858000"/>
          </a:xfrm>
          <a:custGeom>
            <a:avLst/>
            <a:gdLst/>
            <a:ahLst/>
            <a:cxnLst/>
            <a:rect l="l" t="t" r="r" b="b"/>
            <a:pathLst>
              <a:path w="2252345" h="6858000">
                <a:moveTo>
                  <a:pt x="2023152" y="0"/>
                </a:moveTo>
                <a:lnTo>
                  <a:pt x="0" y="6858000"/>
                </a:lnTo>
                <a:lnTo>
                  <a:pt x="2252274" y="6858000"/>
                </a:lnTo>
                <a:lnTo>
                  <a:pt x="2252274" y="8187"/>
                </a:lnTo>
                <a:lnTo>
                  <a:pt x="2023152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7072" y="0"/>
            <a:ext cx="1937385" cy="6858000"/>
          </a:xfrm>
          <a:custGeom>
            <a:avLst/>
            <a:gdLst/>
            <a:ahLst/>
            <a:cxnLst/>
            <a:rect l="l" t="t" r="r" b="b"/>
            <a:pathLst>
              <a:path w="1937384" h="6858000">
                <a:moveTo>
                  <a:pt x="1936927" y="0"/>
                </a:moveTo>
                <a:lnTo>
                  <a:pt x="0" y="0"/>
                </a:lnTo>
                <a:lnTo>
                  <a:pt x="1200378" y="6858000"/>
                </a:lnTo>
                <a:lnTo>
                  <a:pt x="1936927" y="6858000"/>
                </a:lnTo>
                <a:lnTo>
                  <a:pt x="1936927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38543" y="3921007"/>
            <a:ext cx="2505710" cy="2937510"/>
          </a:xfrm>
          <a:custGeom>
            <a:avLst/>
            <a:gdLst/>
            <a:ahLst/>
            <a:cxnLst/>
            <a:rect l="l" t="t" r="r" b="b"/>
            <a:pathLst>
              <a:path w="2505709" h="2937509">
                <a:moveTo>
                  <a:pt x="2505456" y="0"/>
                </a:moveTo>
                <a:lnTo>
                  <a:pt x="0" y="2936992"/>
                </a:lnTo>
                <a:lnTo>
                  <a:pt x="2505456" y="2936992"/>
                </a:lnTo>
                <a:lnTo>
                  <a:pt x="2505456" y="0"/>
                </a:lnTo>
                <a:close/>
              </a:path>
            </a:pathLst>
          </a:custGeom>
          <a:solidFill>
            <a:srgbClr val="000000">
              <a:alpha val="8196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12867" y="0"/>
            <a:ext cx="2131695" cy="6858000"/>
          </a:xfrm>
          <a:custGeom>
            <a:avLst/>
            <a:gdLst/>
            <a:ahLst/>
            <a:cxnLst/>
            <a:rect l="l" t="t" r="r" b="b"/>
            <a:pathLst>
              <a:path w="2131695" h="6858000">
                <a:moveTo>
                  <a:pt x="2131136" y="0"/>
                </a:moveTo>
                <a:lnTo>
                  <a:pt x="0" y="0"/>
                </a:lnTo>
                <a:lnTo>
                  <a:pt x="1854149" y="6858000"/>
                </a:lnTo>
                <a:lnTo>
                  <a:pt x="2131136" y="6849795"/>
                </a:lnTo>
                <a:lnTo>
                  <a:pt x="2131136" y="0"/>
                </a:lnTo>
                <a:close/>
              </a:path>
            </a:pathLst>
          </a:custGeom>
          <a:solidFill>
            <a:srgbClr val="000000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95129" y="0"/>
            <a:ext cx="848994" cy="6858000"/>
          </a:xfrm>
          <a:custGeom>
            <a:avLst/>
            <a:gdLst/>
            <a:ahLst/>
            <a:cxnLst/>
            <a:rect l="l" t="t" r="r" b="b"/>
            <a:pathLst>
              <a:path w="848995" h="6858000">
                <a:moveTo>
                  <a:pt x="848870" y="0"/>
                </a:moveTo>
                <a:lnTo>
                  <a:pt x="676477" y="0"/>
                </a:lnTo>
                <a:lnTo>
                  <a:pt x="0" y="6858000"/>
                </a:lnTo>
                <a:lnTo>
                  <a:pt x="848870" y="6858000"/>
                </a:lnTo>
                <a:lnTo>
                  <a:pt x="848870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78449" y="0"/>
            <a:ext cx="1065530" cy="6858000"/>
          </a:xfrm>
          <a:custGeom>
            <a:avLst/>
            <a:gdLst/>
            <a:ahLst/>
            <a:cxnLst/>
            <a:rect l="l" t="t" r="r" b="b"/>
            <a:pathLst>
              <a:path w="1065529" h="6858000">
                <a:moveTo>
                  <a:pt x="1051114" y="0"/>
                </a:moveTo>
                <a:lnTo>
                  <a:pt x="0" y="0"/>
                </a:lnTo>
                <a:lnTo>
                  <a:pt x="937356" y="6858000"/>
                </a:lnTo>
                <a:lnTo>
                  <a:pt x="1065347" y="6858000"/>
                </a:lnTo>
                <a:lnTo>
                  <a:pt x="1065501" y="6654300"/>
                </a:lnTo>
                <a:lnTo>
                  <a:pt x="1065501" y="6247024"/>
                </a:lnTo>
                <a:lnTo>
                  <a:pt x="1065310" y="5992552"/>
                </a:lnTo>
                <a:lnTo>
                  <a:pt x="1064908" y="5687254"/>
                </a:lnTo>
                <a:lnTo>
                  <a:pt x="1064230" y="5331156"/>
                </a:lnTo>
                <a:lnTo>
                  <a:pt x="1063224" y="4924278"/>
                </a:lnTo>
                <a:lnTo>
                  <a:pt x="1061364" y="4314102"/>
                </a:lnTo>
                <a:lnTo>
                  <a:pt x="1054929" y="2483911"/>
                </a:lnTo>
                <a:lnTo>
                  <a:pt x="1053378" y="1975431"/>
                </a:lnTo>
                <a:lnTo>
                  <a:pt x="1052345" y="1568565"/>
                </a:lnTo>
                <a:lnTo>
                  <a:pt x="1051727" y="1263353"/>
                </a:lnTo>
                <a:lnTo>
                  <a:pt x="1051269" y="958078"/>
                </a:lnTo>
                <a:lnTo>
                  <a:pt x="1051024" y="703627"/>
                </a:lnTo>
                <a:lnTo>
                  <a:pt x="1050944" y="245474"/>
                </a:lnTo>
                <a:lnTo>
                  <a:pt x="1051114" y="0"/>
                </a:lnTo>
                <a:close/>
              </a:path>
            </a:pathLst>
          </a:custGeom>
          <a:solidFill>
            <a:srgbClr val="3947CF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60435" y="4903619"/>
            <a:ext cx="1083945" cy="1954530"/>
          </a:xfrm>
          <a:custGeom>
            <a:avLst/>
            <a:gdLst/>
            <a:ahLst/>
            <a:cxnLst/>
            <a:rect l="l" t="t" r="r" b="b"/>
            <a:pathLst>
              <a:path w="1083945" h="1954529">
                <a:moveTo>
                  <a:pt x="1083564" y="0"/>
                </a:moveTo>
                <a:lnTo>
                  <a:pt x="0" y="1954380"/>
                </a:lnTo>
                <a:lnTo>
                  <a:pt x="1083564" y="1949337"/>
                </a:lnTo>
                <a:lnTo>
                  <a:pt x="1083564" y="0"/>
                </a:lnTo>
                <a:close/>
              </a:path>
            </a:pathLst>
          </a:custGeom>
          <a:solidFill>
            <a:srgbClr val="3947CF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0"/>
            <a:ext cx="855344" cy="5629275"/>
          </a:xfrm>
          <a:custGeom>
            <a:avLst/>
            <a:gdLst/>
            <a:ahLst/>
            <a:cxnLst/>
            <a:rect l="l" t="t" r="r" b="b"/>
            <a:pathLst>
              <a:path w="855344" h="5629275">
                <a:moveTo>
                  <a:pt x="854963" y="0"/>
                </a:moveTo>
                <a:lnTo>
                  <a:pt x="0" y="0"/>
                </a:lnTo>
                <a:lnTo>
                  <a:pt x="0" y="5628970"/>
                </a:lnTo>
                <a:lnTo>
                  <a:pt x="854963" y="7797"/>
                </a:lnTo>
                <a:lnTo>
                  <a:pt x="854963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028688" y="0"/>
            <a:ext cx="914400" cy="6858000"/>
          </a:xfrm>
          <a:custGeom>
            <a:avLst/>
            <a:gdLst/>
            <a:ahLst/>
            <a:cxnLst/>
            <a:rect l="l" t="t" r="r" b="b"/>
            <a:pathLst>
              <a:path w="914400" h="6858000">
                <a:moveTo>
                  <a:pt x="0" y="0"/>
                </a:moveTo>
                <a:lnTo>
                  <a:pt x="914400" y="6858000"/>
                </a:lnTo>
              </a:path>
            </a:pathLst>
          </a:custGeom>
          <a:ln w="9144">
            <a:solidFill>
              <a:srgbClr val="4472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4472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2F5597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ED7D3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C55A11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B4C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8902" y="480822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3B4C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8902" y="480822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83108" y="643126"/>
            <a:ext cx="6284976" cy="4309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46677" y="5101844"/>
            <a:ext cx="572262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i="1" spc="-5" dirty="0">
                <a:solidFill>
                  <a:srgbClr val="FFFFFF"/>
                </a:solidFill>
                <a:latin typeface="Trebuchet MS"/>
                <a:cs typeface="Trebuchet MS"/>
              </a:rPr>
              <a:t>Keeping our </a:t>
            </a:r>
            <a:r>
              <a:rPr sz="1800" b="1" i="1" dirty="0">
                <a:solidFill>
                  <a:srgbClr val="FFFFFF"/>
                </a:solidFill>
                <a:latin typeface="Trebuchet MS"/>
                <a:cs typeface="Trebuchet MS"/>
              </a:rPr>
              <a:t>cell </a:t>
            </a:r>
            <a:r>
              <a:rPr sz="1800" b="1" i="1" spc="-5" dirty="0">
                <a:solidFill>
                  <a:srgbClr val="FFFFFF"/>
                </a:solidFill>
                <a:latin typeface="Trebuchet MS"/>
                <a:cs typeface="Trebuchet MS"/>
              </a:rPr>
              <a:t>phones </a:t>
            </a:r>
            <a:r>
              <a:rPr sz="1800" b="1" i="1" dirty="0">
                <a:solidFill>
                  <a:srgbClr val="FFFFFF"/>
                </a:solidFill>
                <a:latin typeface="Trebuchet MS"/>
                <a:cs typeface="Trebuchet MS"/>
              </a:rPr>
              <a:t>muted </a:t>
            </a: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demonstrates  </a:t>
            </a:r>
            <a:r>
              <a:rPr sz="1800" b="1" i="1" u="sng" spc="-5" dirty="0">
                <a:solidFill>
                  <a:srgbClr val="FFFFFF"/>
                </a:solidFill>
                <a:latin typeface="Trebuchet MS"/>
                <a:cs typeface="Trebuchet MS"/>
              </a:rPr>
              <a:t>consideration</a:t>
            </a:r>
            <a:r>
              <a:rPr sz="1800" b="1" i="1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Trebuchet MS"/>
                <a:cs typeface="Trebuchet MS"/>
              </a:rPr>
              <a:t>for those around </a:t>
            </a: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us as we </a:t>
            </a:r>
            <a:r>
              <a:rPr sz="1800" b="1" spc="-5" dirty="0">
                <a:solidFill>
                  <a:srgbClr val="FFFFFF"/>
                </a:solidFill>
                <a:latin typeface="Trebuchet MS"/>
                <a:cs typeface="Trebuchet MS"/>
              </a:rPr>
              <a:t>focus on our  meetings.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12"/>
          </p:nvPr>
        </p:nvSpPr>
        <p:spPr>
          <a:xfrm>
            <a:off x="511228" y="800748"/>
            <a:ext cx="584978" cy="33919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598"/>
    </mc:Choice>
    <mc:Fallback xmlns="">
      <p:transition spd="slow" advTm="1259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2730" cy="6858000"/>
          </a:xfrm>
          <a:custGeom>
            <a:avLst/>
            <a:gdLst/>
            <a:ahLst/>
            <a:cxnLst/>
            <a:rect l="l" t="t" r="r" b="b"/>
            <a:pathLst>
              <a:path w="9142730" h="6858000">
                <a:moveTo>
                  <a:pt x="0" y="6858000"/>
                </a:moveTo>
                <a:lnTo>
                  <a:pt x="9142476" y="6858000"/>
                </a:lnTo>
                <a:lnTo>
                  <a:pt x="914247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2608" y="432816"/>
            <a:ext cx="6356603" cy="60289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8140" y="480059"/>
            <a:ext cx="6225540" cy="5897880"/>
          </a:xfrm>
          <a:custGeom>
            <a:avLst/>
            <a:gdLst/>
            <a:ahLst/>
            <a:cxnLst/>
            <a:rect l="l" t="t" r="r" b="b"/>
            <a:pathLst>
              <a:path w="6225540" h="5897880">
                <a:moveTo>
                  <a:pt x="0" y="0"/>
                </a:moveTo>
                <a:lnTo>
                  <a:pt x="6225540" y="0"/>
                </a:lnTo>
                <a:lnTo>
                  <a:pt x="622554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99744" y="656844"/>
            <a:ext cx="4934711" cy="54833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633969" y="2748377"/>
            <a:ext cx="2086649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i="1" spc="-5" dirty="0">
                <a:solidFill>
                  <a:srgbClr val="002060"/>
                </a:solidFill>
                <a:latin typeface="Trebuchet MS"/>
                <a:cs typeface="Trebuchet MS"/>
              </a:rPr>
              <a:t>No perfumes or  flowers. </a:t>
            </a:r>
            <a:r>
              <a:rPr sz="2000" spc="-5" dirty="0">
                <a:solidFill>
                  <a:srgbClr val="002060"/>
                </a:solidFill>
                <a:latin typeface="Trebuchet MS"/>
                <a:cs typeface="Trebuchet MS"/>
              </a:rPr>
              <a:t>Be  </a:t>
            </a:r>
            <a:r>
              <a:rPr sz="2000" b="1" i="1" u="sng" spc="-5" dirty="0">
                <a:solidFill>
                  <a:srgbClr val="002060"/>
                </a:solidFill>
                <a:latin typeface="Trebuchet MS"/>
                <a:cs typeface="Trebuchet MS"/>
              </a:rPr>
              <a:t>respectful </a:t>
            </a:r>
            <a:r>
              <a:rPr sz="2000" spc="-5" dirty="0">
                <a:solidFill>
                  <a:srgbClr val="002060"/>
                </a:solidFill>
                <a:latin typeface="Trebuchet MS"/>
                <a:cs typeface="Trebuchet MS"/>
              </a:rPr>
              <a:t>and  </a:t>
            </a:r>
            <a:r>
              <a:rPr sz="2000" b="1" i="1" u="sng" spc="-5" dirty="0">
                <a:solidFill>
                  <a:srgbClr val="002060"/>
                </a:solidFill>
                <a:latin typeface="Trebuchet MS"/>
                <a:cs typeface="Trebuchet MS"/>
              </a:rPr>
              <a:t>understanding</a:t>
            </a:r>
            <a:r>
              <a:rPr sz="2000" b="1" i="1" u="sng" spc="-75" dirty="0">
                <a:solidFill>
                  <a:srgbClr val="00206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002060"/>
                </a:solidFill>
                <a:latin typeface="Trebuchet MS"/>
                <a:cs typeface="Trebuchet MS"/>
              </a:rPr>
              <a:t>of  others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86"/>
    </mc:Choice>
    <mc:Fallback xmlns="">
      <p:transition spd="slow" advTm="10586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4675" y="480060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6719" y="571500"/>
            <a:ext cx="4376073" cy="30190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952147" y="1981200"/>
            <a:ext cx="3529965" cy="43088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25780">
              <a:lnSpc>
                <a:spcPct val="100000"/>
              </a:lnSpc>
              <a:spcBef>
                <a:spcPts val="100"/>
              </a:spcBef>
            </a:pPr>
            <a:r>
              <a:rPr sz="2000" i="1" spc="-5" dirty="0">
                <a:latin typeface="Trebuchet MS"/>
                <a:cs typeface="Trebuchet MS"/>
              </a:rPr>
              <a:t>If you are unable </a:t>
            </a:r>
            <a:r>
              <a:rPr sz="2000" i="1" dirty="0">
                <a:latin typeface="Trebuchet MS"/>
                <a:cs typeface="Trebuchet MS"/>
              </a:rPr>
              <a:t>to attend</a:t>
            </a:r>
            <a:r>
              <a:rPr sz="2000" i="1" spc="-110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a  session, notify </a:t>
            </a:r>
            <a:r>
              <a:rPr sz="2000" i="1" dirty="0">
                <a:latin typeface="Trebuchet MS"/>
                <a:cs typeface="Trebuchet MS"/>
              </a:rPr>
              <a:t>the</a:t>
            </a:r>
            <a:r>
              <a:rPr sz="2000" i="1" spc="-55" dirty="0">
                <a:latin typeface="Trebuchet MS"/>
                <a:cs typeface="Trebuchet MS"/>
              </a:rPr>
              <a:t> </a:t>
            </a:r>
            <a:r>
              <a:rPr sz="2000" i="1" spc="-45" dirty="0">
                <a:latin typeface="Trebuchet MS"/>
                <a:cs typeface="Trebuchet MS"/>
              </a:rPr>
              <a:t>Chair</a:t>
            </a:r>
            <a:r>
              <a:rPr sz="1800" i="1" spc="-45" dirty="0">
                <a:latin typeface="Trebuchet MS"/>
                <a:cs typeface="Trebuchet MS"/>
              </a:rPr>
              <a:t>.</a:t>
            </a:r>
            <a:r>
              <a:rPr lang="en-US" sz="1800" i="1" spc="-45" dirty="0">
                <a:latin typeface="Trebuchet MS"/>
                <a:cs typeface="Trebuchet MS"/>
              </a:rPr>
              <a:t> </a:t>
            </a:r>
            <a:r>
              <a:rPr lang="en-US" i="1" spc="-45" dirty="0">
                <a:latin typeface="Trebuchet MS"/>
                <a:cs typeface="Trebuchet MS"/>
              </a:rPr>
              <a:t>(one of the co-hosts during zoom session </a:t>
            </a:r>
            <a:r>
              <a:rPr lang="en-US" i="1" spc="-45" dirty="0">
                <a:latin typeface="Trebuchet MS"/>
                <a:cs typeface="Trebuchet MS"/>
                <a:sym typeface="Wingdings" panose="05000000000000000000" pitchFamily="2" charset="2"/>
              </a:rPr>
              <a:t>)</a:t>
            </a:r>
            <a:endParaRPr lang="en-US" i="1" spc="-45" dirty="0">
              <a:latin typeface="Trebuchet MS"/>
              <a:cs typeface="Trebuchet MS"/>
            </a:endParaRPr>
          </a:p>
          <a:p>
            <a:pPr marL="12700" marR="525780">
              <a:lnSpc>
                <a:spcPct val="100000"/>
              </a:lnSpc>
              <a:spcBef>
                <a:spcPts val="100"/>
              </a:spcBef>
            </a:pPr>
            <a:endParaRPr lang="en-US" sz="1850" i="1" spc="-45" dirty="0">
              <a:latin typeface="Trebuchet MS"/>
              <a:cs typeface="Trebuchet MS"/>
            </a:endParaRPr>
          </a:p>
          <a:p>
            <a:pPr marL="12700" marR="525780">
              <a:lnSpc>
                <a:spcPct val="100000"/>
              </a:lnSpc>
              <a:spcBef>
                <a:spcPts val="100"/>
              </a:spcBef>
            </a:pPr>
            <a:endParaRPr sz="185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sz="1800" spc="-5" dirty="0">
                <a:latin typeface="Trebuchet MS"/>
                <a:cs typeface="Trebuchet MS"/>
              </a:rPr>
              <a:t>Our spiritual principles of  </a:t>
            </a:r>
            <a:r>
              <a:rPr sz="1800" b="1" i="1" u="sng" spc="-5" dirty="0">
                <a:latin typeface="Trebuchet MS"/>
                <a:cs typeface="Trebuchet MS"/>
              </a:rPr>
              <a:t>selflessness </a:t>
            </a:r>
            <a:r>
              <a:rPr sz="1800" spc="-5" dirty="0">
                <a:latin typeface="Trebuchet MS"/>
                <a:cs typeface="Trebuchet MS"/>
              </a:rPr>
              <a:t>and </a:t>
            </a:r>
            <a:r>
              <a:rPr sz="1800" b="1" i="1" u="sng" dirty="0">
                <a:latin typeface="Trebuchet MS"/>
                <a:cs typeface="Trebuchet MS"/>
              </a:rPr>
              <a:t>dedication</a:t>
            </a:r>
            <a:r>
              <a:rPr sz="1800" i="1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are  evident when we </a:t>
            </a:r>
            <a:r>
              <a:rPr sz="1800" dirty="0">
                <a:latin typeface="Trebuchet MS"/>
                <a:cs typeface="Trebuchet MS"/>
              </a:rPr>
              <a:t>do </a:t>
            </a:r>
            <a:r>
              <a:rPr sz="1800" spc="-5" dirty="0">
                <a:latin typeface="Trebuchet MS"/>
                <a:cs typeface="Trebuchet MS"/>
              </a:rPr>
              <a:t>the right  thing and are </a:t>
            </a:r>
            <a:r>
              <a:rPr sz="1800" b="1" i="1" u="sng" spc="-5" dirty="0">
                <a:latin typeface="Trebuchet MS"/>
                <a:cs typeface="Trebuchet MS"/>
              </a:rPr>
              <a:t>responsible</a:t>
            </a:r>
            <a:r>
              <a:rPr sz="1800" i="1" spc="-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to </a:t>
            </a:r>
            <a:r>
              <a:rPr sz="1800" spc="-5" dirty="0">
                <a:latin typeface="Trebuchet MS"/>
                <a:cs typeface="Trebuchet MS"/>
              </a:rPr>
              <a:t>those  we serve.</a:t>
            </a:r>
            <a:endParaRPr sz="1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 dirty="0">
              <a:latin typeface="Trebuchet MS"/>
              <a:cs typeface="Trebuchet MS"/>
            </a:endParaRPr>
          </a:p>
          <a:p>
            <a:pPr marL="12700" marR="154940">
              <a:lnSpc>
                <a:spcPct val="100000"/>
              </a:lnSpc>
            </a:pPr>
            <a:r>
              <a:rPr sz="1800" spc="-10" dirty="0">
                <a:latin typeface="Trebuchet MS"/>
                <a:cs typeface="Trebuchet MS"/>
              </a:rPr>
              <a:t>Keeping </a:t>
            </a:r>
            <a:r>
              <a:rPr sz="1800" spc="-5" dirty="0">
                <a:latin typeface="Trebuchet MS"/>
                <a:cs typeface="Trebuchet MS"/>
              </a:rPr>
              <a:t>an accurate count of  </a:t>
            </a:r>
            <a:r>
              <a:rPr sz="1800" dirty="0">
                <a:latin typeface="Trebuchet MS"/>
                <a:cs typeface="Trebuchet MS"/>
              </a:rPr>
              <a:t>members </a:t>
            </a:r>
            <a:r>
              <a:rPr sz="1800" spc="-5" dirty="0">
                <a:latin typeface="Trebuchet MS"/>
                <a:cs typeface="Trebuchet MS"/>
              </a:rPr>
              <a:t>present at a Meeting is  essential during</a:t>
            </a:r>
            <a:r>
              <a:rPr sz="1800" spc="-3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voting.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12"/>
          </p:nvPr>
        </p:nvSpPr>
        <p:spPr>
          <a:xfrm>
            <a:off x="511228" y="800748"/>
            <a:ext cx="584978" cy="33919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724"/>
    </mc:Choice>
    <mc:Fallback xmlns="">
      <p:transition spd="slow" advTm="31724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2F5597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ED7D3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C55A11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9142730" cy="6858000"/>
          </a:xfrm>
          <a:custGeom>
            <a:avLst/>
            <a:gdLst/>
            <a:ahLst/>
            <a:cxnLst/>
            <a:rect l="l" t="t" r="r" b="b"/>
            <a:pathLst>
              <a:path w="9142730" h="6858000">
                <a:moveTo>
                  <a:pt x="0" y="6858000"/>
                </a:moveTo>
                <a:lnTo>
                  <a:pt x="9142476" y="6858000"/>
                </a:lnTo>
                <a:lnTo>
                  <a:pt x="914247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2608" y="432828"/>
            <a:ext cx="8558783" cy="60289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4902" y="480060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55548" y="1843121"/>
            <a:ext cx="7251288" cy="3769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1189204" y="773330"/>
            <a:ext cx="5955279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Practice </a:t>
            </a:r>
            <a:r>
              <a:rPr sz="3200" spc="-5" dirty="0">
                <a:solidFill>
                  <a:schemeClr val="tx1">
                    <a:lumMod val="95000"/>
                    <a:lumOff val="5000"/>
                  </a:schemeClr>
                </a:solidFill>
              </a:rPr>
              <a:t>spiritual</a:t>
            </a:r>
            <a:r>
              <a:rPr sz="3200" spc="-75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sz="3200" spc="-5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principles</a:t>
            </a:r>
          </a:p>
          <a:p>
            <a:pPr marL="12700">
              <a:lnSpc>
                <a:spcPct val="100000"/>
              </a:lnSpc>
            </a:pPr>
            <a:r>
              <a:rPr sz="3200" i="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cs typeface="Trebuchet MS"/>
              </a:rPr>
              <a:t>and </a:t>
            </a:r>
            <a:r>
              <a:rPr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presume</a:t>
            </a:r>
            <a:r>
              <a:rPr sz="3200" spc="-65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sz="3200" spc="-5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goodwill</a:t>
            </a:r>
            <a:r>
              <a:rPr sz="3200" i="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cs typeface="Trebuchet MS"/>
              </a:rPr>
              <a:t>.</a:t>
            </a: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12"/>
          </p:nvPr>
        </p:nvSpPr>
        <p:spPr>
          <a:xfrm>
            <a:off x="511228" y="800748"/>
            <a:ext cx="584978" cy="33919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r>
              <a:rPr lang="en-US" spc="-5" dirty="0"/>
              <a:t>tt</a:t>
            </a:r>
            <a:endParaRPr spc="-5" dirty="0"/>
          </a:p>
        </p:txBody>
      </p:sp>
      <p:sp>
        <p:nvSpPr>
          <p:cNvPr id="25" name="object 25"/>
          <p:cNvSpPr txBox="1"/>
          <p:nvPr/>
        </p:nvSpPr>
        <p:spPr>
          <a:xfrm>
            <a:off x="2187086" y="5403526"/>
            <a:ext cx="563850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rebuchet MS"/>
                <a:cs typeface="Trebuchet MS"/>
              </a:rPr>
              <a:t>By practicing </a:t>
            </a:r>
            <a:r>
              <a:rPr sz="2400" b="1" i="1" u="sng" spc="-25" dirty="0">
                <a:latin typeface="Trebuchet MS"/>
                <a:cs typeface="Trebuchet MS"/>
              </a:rPr>
              <a:t>humility,</a:t>
            </a:r>
            <a:r>
              <a:rPr sz="2400" b="1" i="1" u="sng" spc="-50" dirty="0">
                <a:latin typeface="Trebuchet MS"/>
                <a:cs typeface="Trebuchet MS"/>
              </a:rPr>
              <a:t> </a:t>
            </a:r>
            <a:r>
              <a:rPr sz="2400" b="1" i="1" u="sng" spc="-5" dirty="0">
                <a:latin typeface="Trebuchet MS"/>
                <a:cs typeface="Trebuchet MS"/>
              </a:rPr>
              <a:t>harmony</a:t>
            </a:r>
            <a:endParaRPr sz="2400" b="1" u="sng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400" b="1" u="sng" spc="-5" dirty="0">
                <a:latin typeface="Trebuchet MS"/>
                <a:cs typeface="Trebuchet MS"/>
              </a:rPr>
              <a:t>and </a:t>
            </a:r>
            <a:r>
              <a:rPr sz="2400" b="1" i="1" u="sng" spc="-40" dirty="0">
                <a:latin typeface="Trebuchet MS"/>
                <a:cs typeface="Trebuchet MS"/>
              </a:rPr>
              <a:t>unity</a:t>
            </a:r>
            <a:r>
              <a:rPr sz="2400" i="1" spc="-40" dirty="0">
                <a:latin typeface="Trebuchet MS"/>
                <a:cs typeface="Trebuchet MS"/>
              </a:rPr>
              <a:t>, </a:t>
            </a:r>
            <a:r>
              <a:rPr sz="2400" spc="-5" dirty="0">
                <a:latin typeface="Trebuchet MS"/>
                <a:cs typeface="Trebuchet MS"/>
              </a:rPr>
              <a:t>we can reach our</a:t>
            </a:r>
            <a:r>
              <a:rPr sz="2400" spc="35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ideals</a:t>
            </a:r>
            <a:endParaRPr sz="2400" dirty="0">
              <a:latin typeface="Trebuchet MS"/>
              <a:cs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363"/>
    </mc:Choice>
    <mc:Fallback xmlns="">
      <p:transition spd="slow" advTm="16363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5C272-7D7A-23C3-E301-3D662FE85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D995CD8-2540-C09D-F025-4A052D7AD0F8}"/>
              </a:ext>
            </a:extLst>
          </p:cNvPr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B8C5FAA-C172-C27E-5553-658514E4F61C}"/>
              </a:ext>
            </a:extLst>
          </p:cNvPr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925B0F5-E36C-5822-E1F2-19EFF357F008}"/>
              </a:ext>
            </a:extLst>
          </p:cNvPr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BDC5100-AA0B-52D5-FA6D-D3CF42C1D133}"/>
              </a:ext>
            </a:extLst>
          </p:cNvPr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2F5597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59B946C9-DC12-D8D7-B1CD-963B3B37B140}"/>
              </a:ext>
            </a:extLst>
          </p:cNvPr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ED7D3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B213917A-81EA-18EF-16D0-A647122C76E0}"/>
              </a:ext>
            </a:extLst>
          </p:cNvPr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C55A11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DED37F09-2C32-CBF6-B9C8-E7FAB49D9346}"/>
              </a:ext>
            </a:extLst>
          </p:cNvPr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B8CDCCB1-E9A2-5988-3835-FDFABDCB2FAA}"/>
              </a:ext>
            </a:extLst>
          </p:cNvPr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274A9B32-2160-00A5-46F3-1EBF7DE5E9DB}"/>
              </a:ext>
            </a:extLst>
          </p:cNvPr>
          <p:cNvSpPr/>
          <p:nvPr/>
        </p:nvSpPr>
        <p:spPr>
          <a:xfrm>
            <a:off x="0" y="0"/>
            <a:ext cx="9142730" cy="6858000"/>
          </a:xfrm>
          <a:custGeom>
            <a:avLst/>
            <a:gdLst/>
            <a:ahLst/>
            <a:cxnLst/>
            <a:rect l="l" t="t" r="r" b="b"/>
            <a:pathLst>
              <a:path w="9142730" h="6858000">
                <a:moveTo>
                  <a:pt x="0" y="6858000"/>
                </a:moveTo>
                <a:lnTo>
                  <a:pt x="9142476" y="6858000"/>
                </a:lnTo>
                <a:lnTo>
                  <a:pt x="914247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6B8F9339-8EE2-E22F-0A01-D7926709F071}"/>
              </a:ext>
            </a:extLst>
          </p:cNvPr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5FC33B39-76B4-364E-5E61-1BFE2AAC5DA3}"/>
              </a:ext>
            </a:extLst>
          </p:cNvPr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49FFE3D5-5C47-C338-4660-3B55D7449A0F}"/>
              </a:ext>
            </a:extLst>
          </p:cNvPr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CA106E34-78F1-C0EF-83D8-4337B7C7CC43}"/>
              </a:ext>
            </a:extLst>
          </p:cNvPr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A93CA18E-90BC-7A7F-F01F-8CD609328E27}"/>
              </a:ext>
            </a:extLst>
          </p:cNvPr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5C1C81A8-CF9E-8005-0830-56DDF7AEFF38}"/>
              </a:ext>
            </a:extLst>
          </p:cNvPr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05EFAECE-118A-99A5-DB3A-D9C911C27DD6}"/>
              </a:ext>
            </a:extLst>
          </p:cNvPr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1976973E-0C92-F63C-F020-8F56779BEC2D}"/>
              </a:ext>
            </a:extLst>
          </p:cNvPr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D786E970-8C66-4803-709D-92389A2F1E90}"/>
              </a:ext>
            </a:extLst>
          </p:cNvPr>
          <p:cNvSpPr/>
          <p:nvPr/>
        </p:nvSpPr>
        <p:spPr>
          <a:xfrm>
            <a:off x="292608" y="432828"/>
            <a:ext cx="8558783" cy="60289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BD211856-BF10-D919-F271-666E2F5377CC}"/>
              </a:ext>
            </a:extLst>
          </p:cNvPr>
          <p:cNvSpPr/>
          <p:nvPr/>
        </p:nvSpPr>
        <p:spPr>
          <a:xfrm>
            <a:off x="304902" y="480060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63F50F5C-E0D1-E929-95AD-ADF7B1EAFE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0445" y="711026"/>
            <a:ext cx="7014134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3200" dirty="0"/>
              <a:t>To Raise your hand, click on React and select Raise hand</a:t>
            </a:r>
            <a:endParaRPr sz="3200" i="0" spc="-5" dirty="0">
              <a:latin typeface="Trebuchet MS"/>
              <a:cs typeface="Trebuchet M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05A6479E-50FE-D18E-3FDF-7597A51CA827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xfrm>
            <a:off x="511228" y="800748"/>
            <a:ext cx="584978" cy="33919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r>
              <a:rPr lang="en-US" spc="-5" dirty="0"/>
              <a:t>tt</a:t>
            </a:r>
            <a:endParaRPr spc="-5" dirty="0"/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5476BAB6-5935-DFCB-2E05-30E1CAF5B96A}"/>
              </a:ext>
            </a:extLst>
          </p:cNvPr>
          <p:cNvSpPr txBox="1"/>
          <p:nvPr/>
        </p:nvSpPr>
        <p:spPr>
          <a:xfrm>
            <a:off x="5598424" y="4511002"/>
            <a:ext cx="3226667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spc="-5" dirty="0">
                <a:solidFill>
                  <a:srgbClr val="FF0000"/>
                </a:solidFill>
                <a:latin typeface="Trebuchet MS"/>
                <a:cs typeface="Trebuchet MS"/>
              </a:rPr>
              <a:t>To turn Chat </a:t>
            </a:r>
            <a:br>
              <a:rPr lang="en-US" sz="2400" spc="-5" dirty="0">
                <a:solidFill>
                  <a:srgbClr val="FF0000"/>
                </a:solidFill>
                <a:latin typeface="Trebuchet MS"/>
                <a:cs typeface="Trebuchet MS"/>
              </a:rPr>
            </a:br>
            <a:r>
              <a:rPr lang="en-US" sz="2400" spc="-5" dirty="0">
                <a:solidFill>
                  <a:srgbClr val="FF0000"/>
                </a:solidFill>
                <a:latin typeface="Trebuchet MS"/>
                <a:cs typeface="Trebuchet MS"/>
              </a:rPr>
              <a:t>on or off, </a:t>
            </a:r>
            <a:br>
              <a:rPr lang="en-US" sz="2400" spc="-5" dirty="0">
                <a:solidFill>
                  <a:srgbClr val="FF0000"/>
                </a:solidFill>
                <a:latin typeface="Trebuchet MS"/>
                <a:cs typeface="Trebuchet MS"/>
              </a:rPr>
            </a:br>
            <a:r>
              <a:rPr lang="en-US" sz="2400" spc="-5" dirty="0">
                <a:solidFill>
                  <a:srgbClr val="FF0000"/>
                </a:solidFill>
                <a:latin typeface="Trebuchet MS"/>
                <a:cs typeface="Trebuchet MS"/>
              </a:rPr>
              <a:t>Click on Chat</a:t>
            </a:r>
            <a:endParaRPr sz="2400" dirty="0">
              <a:solidFill>
                <a:srgbClr val="FF0000"/>
              </a:solidFill>
              <a:latin typeface="Trebuchet MS"/>
              <a:cs typeface="Trebuchet MS"/>
            </a:endParaRPr>
          </a:p>
        </p:txBody>
      </p:sp>
      <p:pic>
        <p:nvPicPr>
          <p:cNvPr id="1027" name="Picture 1">
            <a:extLst>
              <a:ext uri="{FF2B5EF4-FFF2-40B4-BE49-F238E27FC236}">
                <a16:creationId xmlns:a16="http://schemas.microsoft.com/office/drawing/2014/main" id="{723628FD-FD4B-53E4-CB4B-6C9F397B1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553" y="1984393"/>
            <a:ext cx="59436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Arrow: Up 1">
            <a:extLst>
              <a:ext uri="{FF2B5EF4-FFF2-40B4-BE49-F238E27FC236}">
                <a16:creationId xmlns:a16="http://schemas.microsoft.com/office/drawing/2014/main" id="{E75AC2F6-3C50-5BC2-76FA-526320E3FB43}"/>
              </a:ext>
            </a:extLst>
          </p:cNvPr>
          <p:cNvSpPr/>
          <p:nvPr/>
        </p:nvSpPr>
        <p:spPr>
          <a:xfrm>
            <a:off x="3233191" y="4438650"/>
            <a:ext cx="581025" cy="1123950"/>
          </a:xfrm>
          <a:prstGeom prst="upArrow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Arrow: Up 1">
            <a:extLst>
              <a:ext uri="{FF2B5EF4-FFF2-40B4-BE49-F238E27FC236}">
                <a16:creationId xmlns:a16="http://schemas.microsoft.com/office/drawing/2014/main" id="{522923AF-ABF5-6A1E-EC8C-24766D8DDFB2}"/>
              </a:ext>
            </a:extLst>
          </p:cNvPr>
          <p:cNvSpPr/>
          <p:nvPr/>
        </p:nvSpPr>
        <p:spPr>
          <a:xfrm>
            <a:off x="4608793" y="4438650"/>
            <a:ext cx="581025" cy="1123950"/>
          </a:xfrm>
          <a:prstGeom prst="upArrow">
            <a:avLst/>
          </a:prstGeom>
          <a:solidFill>
            <a:srgbClr val="EE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id="{D3440D2F-F608-9FEC-3069-96E15ED71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5271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69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363"/>
    </mc:Choice>
    <mc:Fallback xmlns="">
      <p:transition spd="slow" advTm="16363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B073E-871F-E337-8AA7-7E054AB41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16B78F1-FF70-91E7-CA6B-40BB448B1311}"/>
              </a:ext>
            </a:extLst>
          </p:cNvPr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6A00D68-B964-061A-88CD-B1788EFA7D86}"/>
              </a:ext>
            </a:extLst>
          </p:cNvPr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69D5C62-C886-C4CB-DC57-64D8E4B1FB25}"/>
              </a:ext>
            </a:extLst>
          </p:cNvPr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7CAB754-3796-C3C4-D299-E949A0305992}"/>
              </a:ext>
            </a:extLst>
          </p:cNvPr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2F5597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8A61FD87-C8D2-BA4E-F9C8-47C30E56CD66}"/>
              </a:ext>
            </a:extLst>
          </p:cNvPr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ED7D3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D40A44D1-8C7E-0831-3A3E-C5A851533CE3}"/>
              </a:ext>
            </a:extLst>
          </p:cNvPr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C55A11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155282E7-DCBA-6E10-0196-E952C3C8BAED}"/>
              </a:ext>
            </a:extLst>
          </p:cNvPr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2FEE0286-AAEE-1C0D-F9CF-99A46C639225}"/>
              </a:ext>
            </a:extLst>
          </p:cNvPr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22FDC11A-806A-F0A7-FB48-FBAC08FB60E8}"/>
              </a:ext>
            </a:extLst>
          </p:cNvPr>
          <p:cNvSpPr/>
          <p:nvPr/>
        </p:nvSpPr>
        <p:spPr>
          <a:xfrm>
            <a:off x="0" y="0"/>
            <a:ext cx="9142730" cy="6858000"/>
          </a:xfrm>
          <a:custGeom>
            <a:avLst/>
            <a:gdLst/>
            <a:ahLst/>
            <a:cxnLst/>
            <a:rect l="l" t="t" r="r" b="b"/>
            <a:pathLst>
              <a:path w="9142730" h="6858000">
                <a:moveTo>
                  <a:pt x="0" y="6858000"/>
                </a:moveTo>
                <a:lnTo>
                  <a:pt x="9142476" y="6858000"/>
                </a:lnTo>
                <a:lnTo>
                  <a:pt x="914247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583313AC-737D-5F78-8EF1-599D8ECDBF61}"/>
              </a:ext>
            </a:extLst>
          </p:cNvPr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34E13D48-091D-F26F-C74A-EA600FAB270D}"/>
              </a:ext>
            </a:extLst>
          </p:cNvPr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C53D5896-50E8-E7B2-9B57-20107294AF63}"/>
              </a:ext>
            </a:extLst>
          </p:cNvPr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1D6160AF-83E7-0117-2093-1BBD4F7EFA84}"/>
              </a:ext>
            </a:extLst>
          </p:cNvPr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5869F22D-6CF1-FEF3-0BEE-F5E6D5AEA26E}"/>
              </a:ext>
            </a:extLst>
          </p:cNvPr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9CAD10BA-551D-3299-61A3-E11046D86834}"/>
              </a:ext>
            </a:extLst>
          </p:cNvPr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51AB890E-4CA5-03EC-D97C-13894AC98496}"/>
              </a:ext>
            </a:extLst>
          </p:cNvPr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68E6AB0B-A29C-8B6B-551E-4321A45DB82E}"/>
              </a:ext>
            </a:extLst>
          </p:cNvPr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435B0DE0-57EB-5876-6B69-409B008CEA09}"/>
              </a:ext>
            </a:extLst>
          </p:cNvPr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3FF674BD-2581-7ED9-1C22-FE6E4BD39051}"/>
              </a:ext>
            </a:extLst>
          </p:cNvPr>
          <p:cNvSpPr/>
          <p:nvPr/>
        </p:nvSpPr>
        <p:spPr>
          <a:xfrm>
            <a:off x="292608" y="432828"/>
            <a:ext cx="8558783" cy="60289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47C3BC96-22FC-B663-F479-B6F7FB5D0E4D}"/>
              </a:ext>
            </a:extLst>
          </p:cNvPr>
          <p:cNvSpPr/>
          <p:nvPr/>
        </p:nvSpPr>
        <p:spPr>
          <a:xfrm>
            <a:off x="304902" y="480060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 dirty="0">
              <a:highlight>
                <a:srgbClr val="FFFF00"/>
              </a:highlight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5EF37C23-ACD9-94BC-AD60-3AD13211E0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33932" y="685800"/>
            <a:ext cx="5955279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sz="4800" dirty="0">
                <a:solidFill>
                  <a:schemeClr val="bg1"/>
                </a:solidFill>
              </a:rPr>
              <a:t>Voting on Zoom</a:t>
            </a:r>
            <a:endParaRPr sz="4800" i="0" spc="-5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DE1F76E1-7CBE-5681-31DF-0F3362B4193E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xfrm>
            <a:off x="511228" y="800748"/>
            <a:ext cx="584978" cy="33919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endParaRPr spc="-5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6F79FC97-10F0-690F-F477-4449F1D075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90" y="1752600"/>
            <a:ext cx="62738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86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363"/>
    </mc:Choice>
    <mc:Fallback xmlns="">
      <p:transition spd="slow" advTm="16363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E4E8C-A5F5-BB86-02FB-A0FBFAB3C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4E4546C-447A-9F65-7741-19EFF0608D2A}"/>
              </a:ext>
            </a:extLst>
          </p:cNvPr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5528207-8255-6B0D-A29F-EC8CEE193149}"/>
              </a:ext>
            </a:extLst>
          </p:cNvPr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7402FAE-0C20-150C-B17E-2615AD1C6120}"/>
              </a:ext>
            </a:extLst>
          </p:cNvPr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6A0F639-EBAF-B5BB-073E-84D6533BEA8F}"/>
              </a:ext>
            </a:extLst>
          </p:cNvPr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2F5597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2598F2F5-D383-153E-621B-C96028995B0D}"/>
              </a:ext>
            </a:extLst>
          </p:cNvPr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ED7D3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DF256881-FF3A-17F7-6E02-1EF8A4A6CFB1}"/>
              </a:ext>
            </a:extLst>
          </p:cNvPr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C55A11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93036217-ED98-A2E0-11FD-53DEFFE12D40}"/>
              </a:ext>
            </a:extLst>
          </p:cNvPr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2F5597">
              <a:alpha val="6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45B0676F-FB03-7311-20AB-B410465DC320}"/>
              </a:ext>
            </a:extLst>
          </p:cNvPr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D6368F87-E787-C755-921F-9E69CA5A91F2}"/>
              </a:ext>
            </a:extLst>
          </p:cNvPr>
          <p:cNvSpPr/>
          <p:nvPr/>
        </p:nvSpPr>
        <p:spPr>
          <a:xfrm>
            <a:off x="0" y="0"/>
            <a:ext cx="9142730" cy="6858000"/>
          </a:xfrm>
          <a:custGeom>
            <a:avLst/>
            <a:gdLst/>
            <a:ahLst/>
            <a:cxnLst/>
            <a:rect l="l" t="t" r="r" b="b"/>
            <a:pathLst>
              <a:path w="9142730" h="6858000">
                <a:moveTo>
                  <a:pt x="0" y="6858000"/>
                </a:moveTo>
                <a:lnTo>
                  <a:pt x="9142476" y="6858000"/>
                </a:lnTo>
                <a:lnTo>
                  <a:pt x="914247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E17BFFDB-5F4B-9E8C-4B15-910EB79D2E03}"/>
              </a:ext>
            </a:extLst>
          </p:cNvPr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0D339947-C7F7-E85C-BFEE-70032A19CAD8}"/>
              </a:ext>
            </a:extLst>
          </p:cNvPr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BA49697F-39CC-0B3B-4C22-1553FF07AC94}"/>
              </a:ext>
            </a:extLst>
          </p:cNvPr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A0903216-F5C7-22C9-EC2C-E9B46770E14D}"/>
              </a:ext>
            </a:extLst>
          </p:cNvPr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14B78128-94DD-33EA-833F-A7154C2336F0}"/>
              </a:ext>
            </a:extLst>
          </p:cNvPr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3BE86410-933F-3597-706B-B645030F0FDA}"/>
              </a:ext>
            </a:extLst>
          </p:cNvPr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FE853E65-D4C6-493A-0C06-77AAE63E8B22}"/>
              </a:ext>
            </a:extLst>
          </p:cNvPr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4F9591BD-E68A-5AE8-65B1-B62B453D5F8C}"/>
              </a:ext>
            </a:extLst>
          </p:cNvPr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0E757762-F243-FE0C-F968-F991119C1C31}"/>
              </a:ext>
            </a:extLst>
          </p:cNvPr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39DDB2BC-9E39-3301-3EC2-43DB17924047}"/>
              </a:ext>
            </a:extLst>
          </p:cNvPr>
          <p:cNvSpPr/>
          <p:nvPr/>
        </p:nvSpPr>
        <p:spPr>
          <a:xfrm>
            <a:off x="292608" y="432828"/>
            <a:ext cx="8558783" cy="60289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41F16C90-D3BC-6711-278B-43FB7E477CB0}"/>
              </a:ext>
            </a:extLst>
          </p:cNvPr>
          <p:cNvSpPr/>
          <p:nvPr/>
        </p:nvSpPr>
        <p:spPr>
          <a:xfrm>
            <a:off x="304902" y="480060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8BC4905D-9804-04F6-4886-BEF9ACDF3D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33932" y="1139943"/>
            <a:ext cx="5955279" cy="102912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sz="6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BREAK TIME</a:t>
            </a:r>
            <a:endParaRPr sz="6600" i="0" spc="-5" dirty="0">
              <a:solidFill>
                <a:schemeClr val="tx1">
                  <a:lumMod val="95000"/>
                  <a:lumOff val="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EF32DB17-5C81-2EB0-7746-216314BB6A76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xfrm>
            <a:off x="511228" y="800748"/>
            <a:ext cx="584978" cy="33919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r>
              <a:rPr lang="en-US" spc="-5" dirty="0"/>
              <a:t>tt</a:t>
            </a:r>
            <a:endParaRPr spc="-5" dirty="0"/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287C2AA4-3106-8C29-DC01-69C302F1C98A}"/>
              </a:ext>
            </a:extLst>
          </p:cNvPr>
          <p:cNvSpPr txBox="1"/>
          <p:nvPr/>
        </p:nvSpPr>
        <p:spPr>
          <a:xfrm>
            <a:off x="1716756" y="2660802"/>
            <a:ext cx="5638505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0" spc="-5" dirty="0">
                <a:latin typeface="Trebuchet MS"/>
                <a:cs typeface="Trebuchet MS"/>
              </a:rPr>
              <a:t>Please return by 2:10 pm</a:t>
            </a:r>
            <a:endParaRPr sz="60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94421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363"/>
    </mc:Choice>
    <mc:Fallback xmlns="">
      <p:transition spd="slow" advTm="1636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8902" y="480822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9212" y="571500"/>
            <a:ext cx="8290471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046988" y="5639815"/>
            <a:ext cx="733243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Trebuchet MS"/>
                <a:cs typeface="Trebuchet MS"/>
              </a:rPr>
              <a:t>Starting and stopping </a:t>
            </a:r>
            <a:r>
              <a:rPr sz="2200" i="1" spc="-10" dirty="0">
                <a:latin typeface="Trebuchet MS"/>
                <a:cs typeface="Trebuchet MS"/>
              </a:rPr>
              <a:t>on </a:t>
            </a:r>
            <a:r>
              <a:rPr sz="2200" i="1" spc="-5" dirty="0">
                <a:latin typeface="Trebuchet MS"/>
                <a:cs typeface="Trebuchet MS"/>
              </a:rPr>
              <a:t>time </a:t>
            </a:r>
            <a:r>
              <a:rPr sz="2200" spc="-5" dirty="0">
                <a:latin typeface="Trebuchet MS"/>
                <a:cs typeface="Trebuchet MS"/>
              </a:rPr>
              <a:t>demonstrates</a:t>
            </a:r>
            <a:r>
              <a:rPr sz="2200" spc="20" dirty="0">
                <a:latin typeface="Trebuchet MS"/>
                <a:cs typeface="Trebuchet MS"/>
              </a:rPr>
              <a:t> </a:t>
            </a:r>
            <a:r>
              <a:rPr sz="2800" b="1" i="1" u="sng" spc="-5" dirty="0">
                <a:latin typeface="Trebuchet MS"/>
                <a:cs typeface="Trebuchet MS"/>
              </a:rPr>
              <a:t>integrity</a:t>
            </a:r>
            <a:r>
              <a:rPr sz="2200" spc="-5" dirty="0">
                <a:latin typeface="Trebuchet MS"/>
                <a:cs typeface="Trebuchet MS"/>
              </a:rPr>
              <a:t>.</a:t>
            </a:r>
            <a:endParaRPr sz="2200" dirty="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12"/>
          </p:nvPr>
        </p:nvSpPr>
        <p:spPr>
          <a:xfrm>
            <a:off x="511228" y="800748"/>
            <a:ext cx="584978" cy="33919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53"/>
    </mc:Choice>
    <mc:Fallback xmlns="">
      <p:transition spd="slow" advTm="905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8902" y="480822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80435" y="657370"/>
            <a:ext cx="6066980" cy="4181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759334" y="5156217"/>
            <a:ext cx="557720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rebuchet MS"/>
                <a:cs typeface="Trebuchet MS"/>
              </a:rPr>
              <a:t>The spiritual principle of</a:t>
            </a:r>
            <a:r>
              <a:rPr sz="1600" spc="70" dirty="0">
                <a:latin typeface="Trebuchet MS"/>
                <a:cs typeface="Trebuchet MS"/>
              </a:rPr>
              <a:t> </a:t>
            </a:r>
            <a:r>
              <a:rPr sz="1600" b="1" i="1" u="sng" spc="-10" dirty="0">
                <a:latin typeface="Trebuchet MS"/>
                <a:cs typeface="Trebuchet MS"/>
              </a:rPr>
              <a:t>perseverance</a:t>
            </a:r>
            <a:r>
              <a:rPr sz="1600" spc="-10" dirty="0">
                <a:latin typeface="Trebuchet MS"/>
                <a:cs typeface="Trebuchet MS"/>
              </a:rPr>
              <a:t>,</a:t>
            </a:r>
            <a:endParaRPr sz="16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latin typeface="Trebuchet MS"/>
                <a:cs typeface="Trebuchet MS"/>
              </a:rPr>
              <a:t>while conducting business in the best interest of all </a:t>
            </a:r>
            <a:r>
              <a:rPr sz="1600" spc="-10" dirty="0">
                <a:latin typeface="Trebuchet MS"/>
                <a:cs typeface="Trebuchet MS"/>
              </a:rPr>
              <a:t>Al-Anon,  </a:t>
            </a:r>
            <a:r>
              <a:rPr sz="1600" spc="-5" dirty="0">
                <a:latin typeface="Trebuchet MS"/>
                <a:cs typeface="Trebuchet MS"/>
              </a:rPr>
              <a:t>preserves recovery at all</a:t>
            </a:r>
            <a:r>
              <a:rPr sz="1600" spc="60" dirty="0">
                <a:latin typeface="Trebuchet MS"/>
                <a:cs typeface="Trebuchet MS"/>
              </a:rPr>
              <a:t> </a:t>
            </a:r>
            <a:r>
              <a:rPr sz="1600" spc="-5" dirty="0">
                <a:latin typeface="Trebuchet MS"/>
                <a:cs typeface="Trebuchet MS"/>
              </a:rPr>
              <a:t>levels.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12"/>
          </p:nvPr>
        </p:nvSpPr>
        <p:spPr>
          <a:xfrm>
            <a:off x="511228" y="800748"/>
            <a:ext cx="584978" cy="33919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endParaRPr spc="-5" dirty="0"/>
          </a:p>
        </p:txBody>
      </p:sp>
      <p:sp>
        <p:nvSpPr>
          <p:cNvPr id="16" name="object 16"/>
          <p:cNvSpPr txBox="1"/>
          <p:nvPr/>
        </p:nvSpPr>
        <p:spPr>
          <a:xfrm>
            <a:off x="6839392" y="1797303"/>
            <a:ext cx="1358265" cy="149079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i="1" spc="-5" dirty="0">
                <a:latin typeface="Trebuchet MS"/>
                <a:cs typeface="Trebuchet MS"/>
              </a:rPr>
              <a:t>Stick to</a:t>
            </a:r>
            <a:r>
              <a:rPr sz="3200" i="1" spc="-70" dirty="0">
                <a:latin typeface="Trebuchet MS"/>
                <a:cs typeface="Trebuchet MS"/>
              </a:rPr>
              <a:t> </a:t>
            </a:r>
            <a:r>
              <a:rPr sz="3200" i="1" spc="-5" dirty="0">
                <a:latin typeface="Trebuchet MS"/>
                <a:cs typeface="Trebuchet MS"/>
              </a:rPr>
              <a:t>the  </a:t>
            </a:r>
            <a:r>
              <a:rPr sz="3200" i="1" dirty="0">
                <a:latin typeface="Trebuchet MS"/>
                <a:cs typeface="Trebuchet MS"/>
              </a:rPr>
              <a:t>Agenda</a:t>
            </a:r>
            <a:endParaRPr sz="3200" dirty="0">
              <a:latin typeface="Trebuchet MS"/>
              <a:cs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18"/>
    </mc:Choice>
    <mc:Fallback xmlns="">
      <p:transition spd="slow" advTm="1641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9142730" cy="6858000"/>
          </a:xfrm>
          <a:custGeom>
            <a:avLst/>
            <a:gdLst/>
            <a:ahLst/>
            <a:cxnLst/>
            <a:rect l="l" t="t" r="r" b="b"/>
            <a:pathLst>
              <a:path w="9142730" h="6858000">
                <a:moveTo>
                  <a:pt x="0" y="6858000"/>
                </a:moveTo>
                <a:lnTo>
                  <a:pt x="9142476" y="6858000"/>
                </a:lnTo>
                <a:lnTo>
                  <a:pt x="914247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2608" y="432828"/>
            <a:ext cx="8558783" cy="60289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8140" y="480059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22120" y="1065275"/>
            <a:ext cx="4706099" cy="47411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476256" y="562334"/>
            <a:ext cx="2015575" cy="17370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800" b="1" spc="-75" dirty="0"/>
              <a:t>Two  </a:t>
            </a:r>
            <a:r>
              <a:rPr sz="2800" b="1" i="1" dirty="0"/>
              <a:t>m</a:t>
            </a:r>
            <a:r>
              <a:rPr sz="2800" b="1" i="1" spc="-5" dirty="0"/>
              <a:t>inut</a:t>
            </a:r>
            <a:r>
              <a:rPr sz="2800" b="1" i="1" dirty="0"/>
              <a:t>es  at </a:t>
            </a:r>
            <a:r>
              <a:rPr sz="2800" b="1" i="1" spc="-5" dirty="0"/>
              <a:t>the  </a:t>
            </a:r>
            <a:r>
              <a:rPr sz="2800" b="1" i="1" dirty="0"/>
              <a:t>micro-  phone</a:t>
            </a:r>
            <a:r>
              <a:rPr sz="2800" b="1" i="0" dirty="0">
                <a:latin typeface="Trebuchet MS"/>
                <a:cs typeface="Trebuchet MS"/>
              </a:rPr>
              <a:t>.</a:t>
            </a: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  <p:sp>
        <p:nvSpPr>
          <p:cNvPr id="25" name="object 25"/>
          <p:cNvSpPr txBox="1"/>
          <p:nvPr/>
        </p:nvSpPr>
        <p:spPr>
          <a:xfrm>
            <a:off x="6973082" y="2632068"/>
            <a:ext cx="1407795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rebuchet MS"/>
                <a:cs typeface="Trebuchet MS"/>
              </a:rPr>
              <a:t>During  discussions,  limiting our  time at the  microphone  </a:t>
            </a:r>
            <a:r>
              <a:rPr sz="1800" dirty="0">
                <a:latin typeface="Trebuchet MS"/>
                <a:cs typeface="Trebuchet MS"/>
              </a:rPr>
              <a:t>embodies</a:t>
            </a:r>
            <a:r>
              <a:rPr sz="1800" spc="-1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the  spiritual  principles of  </a:t>
            </a:r>
            <a:r>
              <a:rPr sz="1800" b="1" i="1" u="sng" spc="-5" dirty="0">
                <a:solidFill>
                  <a:srgbClr val="002060"/>
                </a:solidFill>
                <a:latin typeface="Trebuchet MS"/>
                <a:cs typeface="Trebuchet MS"/>
              </a:rPr>
              <a:t>humility</a:t>
            </a:r>
            <a:r>
              <a:rPr sz="1800" b="1" i="1" spc="-5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and  </a:t>
            </a:r>
            <a:r>
              <a:rPr sz="1800" b="1" i="1" u="sng" spc="-5" dirty="0">
                <a:solidFill>
                  <a:srgbClr val="002060"/>
                </a:solidFill>
                <a:latin typeface="Trebuchet MS"/>
                <a:cs typeface="Trebuchet MS"/>
              </a:rPr>
              <a:t>trust</a:t>
            </a:r>
            <a:r>
              <a:rPr sz="1800" b="1" i="1" spc="-5" dirty="0">
                <a:latin typeface="Trebuchet MS"/>
                <a:cs typeface="Trebuchet MS"/>
              </a:rPr>
              <a:t>.</a:t>
            </a:r>
            <a:endParaRPr sz="1800" b="1" dirty="0">
              <a:latin typeface="Trebuchet MS"/>
              <a:cs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72"/>
    </mc:Choice>
    <mc:Fallback xmlns="">
      <p:transition spd="slow" advTm="1387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8902" y="480822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26764" y="571500"/>
            <a:ext cx="8290471" cy="5715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 rot="10800000" flipV="1">
            <a:off x="762000" y="1034116"/>
            <a:ext cx="3124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chemeClr val="tx1"/>
                </a:solidFill>
                <a:latin typeface="Trebuchet MS"/>
                <a:cs typeface="Trebuchet MS"/>
              </a:rPr>
              <a:t>Stay </a:t>
            </a:r>
            <a:r>
              <a:rPr b="1" dirty="0">
                <a:solidFill>
                  <a:schemeClr val="tx1"/>
                </a:solidFill>
                <a:latin typeface="Trebuchet MS"/>
                <a:cs typeface="Trebuchet MS"/>
              </a:rPr>
              <a:t>on</a:t>
            </a:r>
            <a:r>
              <a:rPr b="1" spc="-85" dirty="0">
                <a:solidFill>
                  <a:schemeClr val="tx1"/>
                </a:solidFill>
                <a:latin typeface="Trebuchet MS"/>
                <a:cs typeface="Trebuchet MS"/>
              </a:rPr>
              <a:t> </a:t>
            </a:r>
            <a:r>
              <a:rPr b="1" dirty="0">
                <a:solidFill>
                  <a:schemeClr val="tx1"/>
                </a:solidFill>
                <a:latin typeface="Trebuchet MS"/>
                <a:cs typeface="Trebuchet MS"/>
              </a:rPr>
              <a:t>topic.</a:t>
            </a: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12"/>
          </p:nvPr>
        </p:nvSpPr>
        <p:spPr>
          <a:xfrm rot="17449256">
            <a:off x="-1320802" y="926074"/>
            <a:ext cx="584978" cy="33919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endParaRPr spc="-5" dirty="0"/>
          </a:p>
        </p:txBody>
      </p:sp>
      <p:sp>
        <p:nvSpPr>
          <p:cNvPr id="24" name="object 24"/>
          <p:cNvSpPr txBox="1"/>
          <p:nvPr/>
        </p:nvSpPr>
        <p:spPr>
          <a:xfrm>
            <a:off x="813873" y="4970781"/>
            <a:ext cx="6824345" cy="1059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chemeClr val="bg1"/>
                </a:solidFill>
                <a:latin typeface="Trebuchet MS"/>
                <a:cs typeface="Trebuchet MS"/>
              </a:rPr>
              <a:t>The </a:t>
            </a:r>
            <a:r>
              <a:rPr sz="2000" b="1" spc="-5" dirty="0">
                <a:solidFill>
                  <a:schemeClr val="bg1"/>
                </a:solidFill>
                <a:latin typeface="Trebuchet MS"/>
                <a:cs typeface="Trebuchet MS"/>
              </a:rPr>
              <a:t>spiritual principle </a:t>
            </a:r>
            <a:r>
              <a:rPr sz="2000" b="1" dirty="0">
                <a:solidFill>
                  <a:schemeClr val="bg1"/>
                </a:solidFill>
                <a:latin typeface="Trebuchet MS"/>
                <a:cs typeface="Trebuchet MS"/>
              </a:rPr>
              <a:t>of </a:t>
            </a:r>
            <a:r>
              <a:rPr sz="2800" b="1" i="1" u="sng" dirty="0">
                <a:solidFill>
                  <a:schemeClr val="bg1"/>
                </a:solidFill>
                <a:latin typeface="Trebuchet MS"/>
                <a:cs typeface="Trebuchet MS"/>
              </a:rPr>
              <a:t>simplicity</a:t>
            </a:r>
            <a:r>
              <a:rPr sz="2000" b="1" i="1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chemeClr val="bg1"/>
                </a:solidFill>
                <a:latin typeface="Trebuchet MS"/>
                <a:cs typeface="Trebuchet MS"/>
              </a:rPr>
              <a:t>while </a:t>
            </a:r>
            <a:r>
              <a:rPr sz="2000" b="1" dirty="0">
                <a:solidFill>
                  <a:schemeClr val="bg1"/>
                </a:solidFill>
                <a:latin typeface="Trebuchet MS"/>
                <a:cs typeface="Trebuchet MS"/>
              </a:rPr>
              <a:t>we </a:t>
            </a:r>
            <a:r>
              <a:rPr sz="2000" b="1" spc="-5" dirty="0">
                <a:solidFill>
                  <a:schemeClr val="bg1"/>
                </a:solidFill>
                <a:latin typeface="Trebuchet MS"/>
                <a:cs typeface="Trebuchet MS"/>
              </a:rPr>
              <a:t>stay on topic, will  help </a:t>
            </a:r>
            <a:r>
              <a:rPr sz="2000" b="1" dirty="0">
                <a:solidFill>
                  <a:schemeClr val="bg1"/>
                </a:solidFill>
                <a:latin typeface="Trebuchet MS"/>
                <a:cs typeface="Trebuchet MS"/>
              </a:rPr>
              <a:t>us </a:t>
            </a:r>
            <a:r>
              <a:rPr sz="2000" b="1" spc="-5" dirty="0">
                <a:solidFill>
                  <a:schemeClr val="bg1"/>
                </a:solidFill>
                <a:latin typeface="Trebuchet MS"/>
                <a:cs typeface="Trebuchet MS"/>
              </a:rPr>
              <a:t>reach our primary goal to help families </a:t>
            </a:r>
            <a:r>
              <a:rPr sz="2000" b="1" dirty="0">
                <a:solidFill>
                  <a:schemeClr val="bg1"/>
                </a:solidFill>
                <a:latin typeface="Trebuchet MS"/>
                <a:cs typeface="Trebuchet MS"/>
              </a:rPr>
              <a:t>and </a:t>
            </a:r>
            <a:r>
              <a:rPr sz="2000" b="1" spc="-5" dirty="0">
                <a:solidFill>
                  <a:schemeClr val="bg1"/>
                </a:solidFill>
                <a:latin typeface="Trebuchet MS"/>
                <a:cs typeface="Trebuchet MS"/>
              </a:rPr>
              <a:t>friends </a:t>
            </a:r>
            <a:r>
              <a:rPr sz="2000" b="1" dirty="0">
                <a:solidFill>
                  <a:schemeClr val="bg1"/>
                </a:solidFill>
                <a:latin typeface="Trebuchet MS"/>
                <a:cs typeface="Trebuchet MS"/>
              </a:rPr>
              <a:t>of  </a:t>
            </a:r>
            <a:r>
              <a:rPr sz="2000" b="1" spc="-5" dirty="0">
                <a:solidFill>
                  <a:schemeClr val="bg1"/>
                </a:solidFill>
                <a:latin typeface="Trebuchet MS"/>
                <a:cs typeface="Trebuchet MS"/>
              </a:rPr>
              <a:t>alcoholics</a:t>
            </a:r>
            <a:r>
              <a:rPr sz="2000" b="1" spc="-5" dirty="0">
                <a:latin typeface="Trebuchet MS"/>
                <a:cs typeface="Trebuchet MS"/>
              </a:rPr>
              <a:t>.</a:t>
            </a:r>
            <a:endParaRPr sz="2000" b="1" dirty="0">
              <a:latin typeface="Trebuchet MS"/>
              <a:cs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82"/>
    </mc:Choice>
    <mc:Fallback xmlns="">
      <p:transition spd="slow" advTm="18682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2730" cy="6858000"/>
          </a:xfrm>
          <a:custGeom>
            <a:avLst/>
            <a:gdLst/>
            <a:ahLst/>
            <a:cxnLst/>
            <a:rect l="l" t="t" r="r" b="b"/>
            <a:pathLst>
              <a:path w="9142730" h="6858000">
                <a:moveTo>
                  <a:pt x="0" y="6858000"/>
                </a:moveTo>
                <a:lnTo>
                  <a:pt x="9142476" y="6858000"/>
                </a:lnTo>
                <a:lnTo>
                  <a:pt x="914247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2608" y="432816"/>
            <a:ext cx="6356603" cy="60289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8140" y="480059"/>
            <a:ext cx="6225540" cy="5897880"/>
          </a:xfrm>
          <a:custGeom>
            <a:avLst/>
            <a:gdLst/>
            <a:ahLst/>
            <a:cxnLst/>
            <a:rect l="l" t="t" r="r" b="b"/>
            <a:pathLst>
              <a:path w="6225540" h="5897880">
                <a:moveTo>
                  <a:pt x="0" y="0"/>
                </a:moveTo>
                <a:lnTo>
                  <a:pt x="6225540" y="0"/>
                </a:lnTo>
                <a:lnTo>
                  <a:pt x="622554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49808" y="673608"/>
            <a:ext cx="4081271" cy="54223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855476" y="1492205"/>
            <a:ext cx="162369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latin typeface="Trebuchet MS"/>
                <a:cs typeface="Trebuchet MS"/>
              </a:rPr>
              <a:t>If someone  before you</a:t>
            </a:r>
            <a:r>
              <a:rPr sz="1800" i="1" spc="-80" dirty="0">
                <a:latin typeface="Trebuchet MS"/>
                <a:cs typeface="Trebuchet MS"/>
              </a:rPr>
              <a:t> </a:t>
            </a:r>
            <a:r>
              <a:rPr sz="1800" i="1" spc="-5" dirty="0">
                <a:latin typeface="Trebuchet MS"/>
                <a:cs typeface="Trebuchet MS"/>
              </a:rPr>
              <a:t>says  </a:t>
            </a:r>
            <a:r>
              <a:rPr sz="1800" i="1" dirty="0">
                <a:latin typeface="Trebuchet MS"/>
                <a:cs typeface="Trebuchet MS"/>
              </a:rPr>
              <a:t>what </a:t>
            </a:r>
            <a:r>
              <a:rPr sz="1800" i="1" spc="-5" dirty="0">
                <a:latin typeface="Trebuchet MS"/>
                <a:cs typeface="Trebuchet MS"/>
              </a:rPr>
              <a:t>you were  going</a:t>
            </a:r>
            <a:r>
              <a:rPr sz="1800" i="1" spc="-2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to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i="1" spc="-25" dirty="0">
                <a:latin typeface="Trebuchet MS"/>
                <a:cs typeface="Trebuchet MS"/>
              </a:rPr>
              <a:t>say,</a:t>
            </a:r>
            <a:r>
              <a:rPr sz="1800" spc="-25" dirty="0">
                <a:latin typeface="Trebuchet MS"/>
                <a:cs typeface="Trebuchet MS"/>
              </a:rPr>
              <a:t>….</a:t>
            </a:r>
            <a:r>
              <a:rPr sz="1800" i="1" spc="-25" dirty="0">
                <a:latin typeface="Trebuchet MS"/>
                <a:cs typeface="Trebuchet MS"/>
              </a:rPr>
              <a:t>sit</a:t>
            </a:r>
            <a:r>
              <a:rPr sz="1800" i="1" spc="-85" dirty="0">
                <a:latin typeface="Trebuchet MS"/>
                <a:cs typeface="Trebuchet MS"/>
              </a:rPr>
              <a:t> </a:t>
            </a:r>
            <a:r>
              <a:rPr sz="1800" i="1" spc="-5" dirty="0">
                <a:latin typeface="Trebuchet MS"/>
                <a:cs typeface="Trebuchet MS"/>
              </a:rPr>
              <a:t>down</a:t>
            </a:r>
            <a:r>
              <a:rPr sz="1800" spc="-5" dirty="0"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  <p:sp>
        <p:nvSpPr>
          <p:cNvPr id="17" name="object 17"/>
          <p:cNvSpPr txBox="1"/>
          <p:nvPr/>
        </p:nvSpPr>
        <p:spPr>
          <a:xfrm>
            <a:off x="4572000" y="3686765"/>
            <a:ext cx="1826526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85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rebuchet MS"/>
                <a:cs typeface="Trebuchet MS"/>
              </a:rPr>
              <a:t>Spiritual  </a:t>
            </a:r>
            <a:r>
              <a:rPr lang="en-US" sz="1800" spc="-5" dirty="0">
                <a:latin typeface="Trebuchet MS"/>
                <a:cs typeface="Trebuchet MS"/>
              </a:rPr>
              <a:t>  </a:t>
            </a:r>
            <a:r>
              <a:rPr sz="1800" spc="-5" dirty="0">
                <a:latin typeface="Trebuchet MS"/>
                <a:cs typeface="Trebuchet MS"/>
              </a:rPr>
              <a:t>principles:  </a:t>
            </a:r>
            <a:r>
              <a:rPr sz="1800" b="1" i="1" u="sng" spc="-5" dirty="0">
                <a:latin typeface="Trebuchet MS"/>
                <a:cs typeface="Trebuchet MS"/>
              </a:rPr>
              <a:t>efficient  </a:t>
            </a:r>
            <a:r>
              <a:rPr sz="1800" b="1" i="1" u="sng" dirty="0">
                <a:latin typeface="Trebuchet MS"/>
                <a:cs typeface="Trebuchet MS"/>
              </a:rPr>
              <a:t>leadership</a:t>
            </a:r>
            <a:r>
              <a:rPr sz="1800" b="1" i="1" u="sng" spc="-1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and  </a:t>
            </a:r>
            <a:r>
              <a:rPr sz="1800" b="1" i="1" u="sng" dirty="0">
                <a:latin typeface="Trebuchet MS"/>
                <a:cs typeface="Trebuchet MS"/>
              </a:rPr>
              <a:t>awareness</a:t>
            </a:r>
            <a:r>
              <a:rPr sz="1800" dirty="0">
                <a:latin typeface="Trebuchet MS"/>
                <a:cs typeface="Trebuchet MS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842"/>
    </mc:Choice>
    <mc:Fallback xmlns="">
      <p:transition spd="slow" advTm="1584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8902" y="480822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6719" y="571500"/>
            <a:ext cx="8290559" cy="5714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056170" y="5000858"/>
            <a:ext cx="732582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FFFFFF"/>
                </a:solidFill>
                <a:latin typeface="Trebuchet MS"/>
                <a:cs typeface="Trebuchet MS"/>
              </a:rPr>
              <a:t>No </a:t>
            </a:r>
            <a:r>
              <a:rPr sz="1800" i="1" dirty="0">
                <a:solidFill>
                  <a:srgbClr val="FFFFFF"/>
                </a:solidFill>
                <a:latin typeface="Trebuchet MS"/>
                <a:cs typeface="Trebuchet MS"/>
              </a:rPr>
              <a:t>clapping, </a:t>
            </a:r>
            <a:r>
              <a:rPr sz="1800" i="1" spc="-5" dirty="0">
                <a:solidFill>
                  <a:srgbClr val="FFFFFF"/>
                </a:solidFill>
                <a:latin typeface="Trebuchet MS"/>
                <a:cs typeface="Trebuchet MS"/>
              </a:rPr>
              <a:t>cheering, or booing, </a:t>
            </a:r>
            <a:r>
              <a:rPr sz="1800" i="1" dirty="0">
                <a:solidFill>
                  <a:srgbClr val="FFFFFF"/>
                </a:solidFill>
                <a:latin typeface="Trebuchet MS"/>
                <a:cs typeface="Trebuchet MS"/>
              </a:rPr>
              <a:t>when </a:t>
            </a:r>
            <a:r>
              <a:rPr sz="1800" i="1" spc="-5" dirty="0">
                <a:solidFill>
                  <a:srgbClr val="FFFFFF"/>
                </a:solidFill>
                <a:latin typeface="Trebuchet MS"/>
                <a:cs typeface="Trebuchet MS"/>
              </a:rPr>
              <a:t>opinions are shared</a:t>
            </a:r>
            <a:r>
              <a:rPr sz="1800" i="1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5" dirty="0">
                <a:solidFill>
                  <a:srgbClr val="FFFFFF"/>
                </a:solidFill>
                <a:latin typeface="Trebuchet MS"/>
                <a:cs typeface="Trebuchet MS"/>
              </a:rPr>
              <a:t>,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Trebuchet MS"/>
                <a:cs typeface="Trebuchet MS"/>
              </a:rPr>
              <a:t>demonstrates </a:t>
            </a:r>
            <a:r>
              <a:rPr lang="en-US" sz="1800" b="1" i="1" u="sng" spc="-5" dirty="0">
                <a:solidFill>
                  <a:srgbClr val="FFFFFF"/>
                </a:solidFill>
                <a:latin typeface="Trebuchet MS"/>
                <a:cs typeface="Trebuchet MS"/>
              </a:rPr>
              <a:t>mutual </a:t>
            </a:r>
            <a:r>
              <a:rPr lang="en-US" sz="1800" b="1" i="1" u="sng" dirty="0">
                <a:solidFill>
                  <a:srgbClr val="FFFFFF"/>
                </a:solidFill>
                <a:latin typeface="Trebuchet MS"/>
                <a:cs typeface="Trebuchet MS"/>
              </a:rPr>
              <a:t>resp</a:t>
            </a:r>
            <a:r>
              <a:rPr sz="1800" b="1" i="1" u="sng" dirty="0">
                <a:solidFill>
                  <a:srgbClr val="FFFFFF"/>
                </a:solidFill>
                <a:latin typeface="Trebuchet MS"/>
                <a:cs typeface="Trebuchet MS"/>
              </a:rPr>
              <a:t>ect</a:t>
            </a:r>
            <a:r>
              <a:rPr sz="1800" i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Trebuchet MS"/>
                <a:cs typeface="Trebuchet MS"/>
              </a:rPr>
              <a:t>and creates an atmosphere of</a:t>
            </a:r>
            <a:r>
              <a:rPr sz="1800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i="1" u="sng" spc="-30" dirty="0">
                <a:solidFill>
                  <a:srgbClr val="FFFFFF"/>
                </a:solidFill>
                <a:latin typeface="Trebuchet MS"/>
                <a:cs typeface="Trebuchet MS"/>
              </a:rPr>
              <a:t>harmony</a:t>
            </a:r>
            <a:r>
              <a:rPr sz="1800" b="1" i="1" spc="-3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sz="1800" b="1" dirty="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12"/>
          </p:nvPr>
        </p:nvSpPr>
        <p:spPr>
          <a:xfrm>
            <a:off x="511228" y="800748"/>
            <a:ext cx="584978" cy="33919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138"/>
    </mc:Choice>
    <mc:Fallback xmlns="">
      <p:transition spd="slow" advTm="1613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2730" cy="6858000"/>
          </a:xfrm>
          <a:custGeom>
            <a:avLst/>
            <a:gdLst/>
            <a:ahLst/>
            <a:cxnLst/>
            <a:rect l="l" t="t" r="r" b="b"/>
            <a:pathLst>
              <a:path w="9142730" h="6858000">
                <a:moveTo>
                  <a:pt x="0" y="6858000"/>
                </a:moveTo>
                <a:lnTo>
                  <a:pt x="9142476" y="6858000"/>
                </a:lnTo>
                <a:lnTo>
                  <a:pt x="914247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2608" y="432816"/>
            <a:ext cx="6356603" cy="60289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8140" y="480059"/>
            <a:ext cx="6225540" cy="5897880"/>
          </a:xfrm>
          <a:custGeom>
            <a:avLst/>
            <a:gdLst/>
            <a:ahLst/>
            <a:cxnLst/>
            <a:rect l="l" t="t" r="r" b="b"/>
            <a:pathLst>
              <a:path w="6225540" h="5897880">
                <a:moveTo>
                  <a:pt x="0" y="0"/>
                </a:moveTo>
                <a:lnTo>
                  <a:pt x="6225540" y="0"/>
                </a:lnTo>
                <a:lnTo>
                  <a:pt x="622554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14627" y="606552"/>
            <a:ext cx="3773411" cy="45323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033150" y="5321222"/>
            <a:ext cx="2776849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i="1" dirty="0">
                <a:latin typeface="Trebuchet MS"/>
                <a:cs typeface="Trebuchet MS"/>
              </a:rPr>
              <a:t>No </a:t>
            </a:r>
            <a:r>
              <a:rPr sz="2800" i="1" spc="-5" dirty="0">
                <a:latin typeface="Trebuchet MS"/>
                <a:cs typeface="Trebuchet MS"/>
              </a:rPr>
              <a:t>side  conversations.</a:t>
            </a:r>
            <a:endParaRPr sz="2800" dirty="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17" name="object 17"/>
          <p:cNvSpPr txBox="1"/>
          <p:nvPr/>
        </p:nvSpPr>
        <p:spPr>
          <a:xfrm>
            <a:off x="5024936" y="2210196"/>
            <a:ext cx="1401445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rebuchet MS"/>
                <a:cs typeface="Trebuchet MS"/>
              </a:rPr>
              <a:t>The spiritual  principle of  </a:t>
            </a:r>
            <a:r>
              <a:rPr sz="1800" b="1" i="1" u="sng" spc="-5" dirty="0">
                <a:latin typeface="Trebuchet MS"/>
                <a:cs typeface="Trebuchet MS"/>
              </a:rPr>
              <a:t>courtesy</a:t>
            </a:r>
            <a:r>
              <a:rPr sz="1800" i="1" spc="-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is  shown when  we actively  listen and  </a:t>
            </a:r>
            <a:r>
              <a:rPr sz="1800" spc="-10" dirty="0">
                <a:latin typeface="Trebuchet MS"/>
                <a:cs typeface="Trebuchet MS"/>
              </a:rPr>
              <a:t>form </a:t>
            </a:r>
            <a:r>
              <a:rPr sz="1800" spc="-5" dirty="0">
                <a:latin typeface="Trebuchet MS"/>
                <a:cs typeface="Trebuchet MS"/>
              </a:rPr>
              <a:t>our</a:t>
            </a:r>
            <a:r>
              <a:rPr sz="1800" spc="-6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own  conclusions,  leaving out  reactions,  opinions and  judgments.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00"/>
    </mc:Choice>
    <mc:Fallback xmlns="">
      <p:transition spd="slow" advTm="188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2730" cy="6858000"/>
          </a:xfrm>
          <a:custGeom>
            <a:avLst/>
            <a:gdLst/>
            <a:ahLst/>
            <a:cxnLst/>
            <a:rect l="l" t="t" r="r" b="b"/>
            <a:pathLst>
              <a:path w="9142730" h="6858000">
                <a:moveTo>
                  <a:pt x="0" y="6858000"/>
                </a:moveTo>
                <a:lnTo>
                  <a:pt x="9142476" y="6858000"/>
                </a:lnTo>
                <a:lnTo>
                  <a:pt x="914247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68689" y="3681984"/>
            <a:ext cx="3573145" cy="3176905"/>
          </a:xfrm>
          <a:custGeom>
            <a:avLst/>
            <a:gdLst/>
            <a:ahLst/>
            <a:cxnLst/>
            <a:rect l="l" t="t" r="r" b="b"/>
            <a:pathLst>
              <a:path w="3573145" h="3176904">
                <a:moveTo>
                  <a:pt x="3572675" y="0"/>
                </a:moveTo>
                <a:lnTo>
                  <a:pt x="0" y="3176587"/>
                </a:lnTo>
              </a:path>
            </a:pathLst>
          </a:custGeom>
          <a:ln w="9143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85431" y="0"/>
            <a:ext cx="2255520" cy="6858000"/>
          </a:xfrm>
          <a:custGeom>
            <a:avLst/>
            <a:gdLst/>
            <a:ahLst/>
            <a:cxnLst/>
            <a:rect l="l" t="t" r="r" b="b"/>
            <a:pathLst>
              <a:path w="2255520" h="6858000">
                <a:moveTo>
                  <a:pt x="2255520" y="0"/>
                </a:moveTo>
                <a:lnTo>
                  <a:pt x="1532115" y="0"/>
                </a:lnTo>
                <a:lnTo>
                  <a:pt x="0" y="6858000"/>
                </a:lnTo>
                <a:lnTo>
                  <a:pt x="2255520" y="6858000"/>
                </a:lnTo>
                <a:lnTo>
                  <a:pt x="2255520" y="0"/>
                </a:lnTo>
                <a:close/>
              </a:path>
            </a:pathLst>
          </a:custGeom>
          <a:solidFill>
            <a:srgbClr val="4472C4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3627" y="0"/>
            <a:ext cx="1940560" cy="6858000"/>
          </a:xfrm>
          <a:custGeom>
            <a:avLst/>
            <a:gdLst/>
            <a:ahLst/>
            <a:cxnLst/>
            <a:rect l="l" t="t" r="r" b="b"/>
            <a:pathLst>
              <a:path w="1940559" h="6858000">
                <a:moveTo>
                  <a:pt x="1940369" y="0"/>
                </a:moveTo>
                <a:lnTo>
                  <a:pt x="0" y="0"/>
                </a:lnTo>
                <a:lnTo>
                  <a:pt x="905967" y="6858000"/>
                </a:lnTo>
                <a:lnTo>
                  <a:pt x="1940369" y="6858000"/>
                </a:lnTo>
                <a:lnTo>
                  <a:pt x="1940369" y="0"/>
                </a:lnTo>
                <a:close/>
              </a:path>
            </a:pathLst>
          </a:custGeom>
          <a:solidFill>
            <a:srgbClr val="4472C4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99500" y="3048000"/>
            <a:ext cx="2444750" cy="3810000"/>
          </a:xfrm>
          <a:custGeom>
            <a:avLst/>
            <a:gdLst/>
            <a:ahLst/>
            <a:cxnLst/>
            <a:rect l="l" t="t" r="r" b="b"/>
            <a:pathLst>
              <a:path w="2444750" h="3810000">
                <a:moveTo>
                  <a:pt x="2444496" y="0"/>
                </a:moveTo>
                <a:lnTo>
                  <a:pt x="0" y="3810000"/>
                </a:lnTo>
                <a:lnTo>
                  <a:pt x="2444496" y="3810000"/>
                </a:lnTo>
                <a:lnTo>
                  <a:pt x="2444496" y="0"/>
                </a:lnTo>
                <a:close/>
              </a:path>
            </a:pathLst>
          </a:custGeom>
          <a:solidFill>
            <a:srgbClr val="ED7D31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3718" y="0"/>
            <a:ext cx="2137410" cy="6858000"/>
          </a:xfrm>
          <a:custGeom>
            <a:avLst/>
            <a:gdLst/>
            <a:ahLst/>
            <a:cxnLst/>
            <a:rect l="l" t="t" r="r" b="b"/>
            <a:pathLst>
              <a:path w="2137409" h="6858000">
                <a:moveTo>
                  <a:pt x="2137232" y="0"/>
                </a:moveTo>
                <a:lnTo>
                  <a:pt x="0" y="0"/>
                </a:lnTo>
                <a:lnTo>
                  <a:pt x="1849691" y="6858000"/>
                </a:lnTo>
                <a:lnTo>
                  <a:pt x="2137232" y="6858000"/>
                </a:lnTo>
                <a:lnTo>
                  <a:pt x="2137232" y="0"/>
                </a:lnTo>
                <a:close/>
              </a:path>
            </a:pathLst>
          </a:custGeom>
          <a:solidFill>
            <a:srgbClr val="C55A1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74737" y="0"/>
            <a:ext cx="966469" cy="6858000"/>
          </a:xfrm>
          <a:custGeom>
            <a:avLst/>
            <a:gdLst/>
            <a:ahLst/>
            <a:cxnLst/>
            <a:rect l="l" t="t" r="r" b="b"/>
            <a:pathLst>
              <a:path w="966470" h="6858000">
                <a:moveTo>
                  <a:pt x="966216" y="0"/>
                </a:moveTo>
                <a:lnTo>
                  <a:pt x="762711" y="0"/>
                </a:lnTo>
                <a:lnTo>
                  <a:pt x="0" y="6858000"/>
                </a:lnTo>
                <a:lnTo>
                  <a:pt x="966216" y="6858000"/>
                </a:lnTo>
                <a:lnTo>
                  <a:pt x="966216" y="0"/>
                </a:lnTo>
                <a:close/>
              </a:path>
            </a:pathLst>
          </a:custGeom>
          <a:solidFill>
            <a:srgbClr val="8FAADC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04795" y="0"/>
            <a:ext cx="936625" cy="6858000"/>
          </a:xfrm>
          <a:custGeom>
            <a:avLst/>
            <a:gdLst/>
            <a:ahLst/>
            <a:cxnLst/>
            <a:rect l="l" t="t" r="r" b="b"/>
            <a:pathLst>
              <a:path w="936625" h="6858000">
                <a:moveTo>
                  <a:pt x="936155" y="0"/>
                </a:moveTo>
                <a:lnTo>
                  <a:pt x="0" y="0"/>
                </a:lnTo>
                <a:lnTo>
                  <a:pt x="830834" y="6858000"/>
                </a:lnTo>
                <a:lnTo>
                  <a:pt x="936155" y="6858000"/>
                </a:lnTo>
                <a:lnTo>
                  <a:pt x="936155" y="0"/>
                </a:lnTo>
                <a:close/>
              </a:path>
            </a:pathLst>
          </a:custGeom>
          <a:solidFill>
            <a:srgbClr val="4472C4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78491" y="3590544"/>
            <a:ext cx="1362710" cy="3267710"/>
          </a:xfrm>
          <a:custGeom>
            <a:avLst/>
            <a:gdLst/>
            <a:ahLst/>
            <a:cxnLst/>
            <a:rect l="l" t="t" r="r" b="b"/>
            <a:pathLst>
              <a:path w="1362709" h="3267709">
                <a:moveTo>
                  <a:pt x="1362456" y="0"/>
                </a:moveTo>
                <a:lnTo>
                  <a:pt x="0" y="3267455"/>
                </a:lnTo>
                <a:lnTo>
                  <a:pt x="1362456" y="3267455"/>
                </a:lnTo>
                <a:lnTo>
                  <a:pt x="1362456" y="0"/>
                </a:lnTo>
                <a:close/>
              </a:path>
            </a:pathLst>
          </a:custGeom>
          <a:solidFill>
            <a:srgbClr val="4472C4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4012691"/>
            <a:ext cx="337185" cy="2845435"/>
          </a:xfrm>
          <a:custGeom>
            <a:avLst/>
            <a:gdLst/>
            <a:ahLst/>
            <a:cxnLst/>
            <a:rect l="l" t="t" r="r" b="b"/>
            <a:pathLst>
              <a:path w="337185" h="2845434">
                <a:moveTo>
                  <a:pt x="0" y="0"/>
                </a:moveTo>
                <a:lnTo>
                  <a:pt x="0" y="2845307"/>
                </a:lnTo>
                <a:lnTo>
                  <a:pt x="336804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4472C4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2608" y="432828"/>
            <a:ext cx="8558783" cy="60289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8140" y="480059"/>
            <a:ext cx="8427720" cy="5897880"/>
          </a:xfrm>
          <a:custGeom>
            <a:avLst/>
            <a:gdLst/>
            <a:ahLst/>
            <a:cxnLst/>
            <a:rect l="l" t="t" r="r" b="b"/>
            <a:pathLst>
              <a:path w="8427720" h="5897880">
                <a:moveTo>
                  <a:pt x="0" y="0"/>
                </a:moveTo>
                <a:lnTo>
                  <a:pt x="8427720" y="0"/>
                </a:lnTo>
                <a:lnTo>
                  <a:pt x="8427720" y="5897880"/>
                </a:lnTo>
                <a:lnTo>
                  <a:pt x="0" y="589788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07148" y="720852"/>
            <a:ext cx="7749540" cy="53345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971391" y="5164998"/>
            <a:ext cx="7006590" cy="10926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rebuchet MS"/>
                <a:cs typeface="Trebuchet MS"/>
              </a:rPr>
              <a:t>No </a:t>
            </a:r>
            <a:r>
              <a:rPr sz="2400" i="1" spc="-5" dirty="0">
                <a:latin typeface="Trebuchet MS"/>
                <a:cs typeface="Trebuchet MS"/>
              </a:rPr>
              <a:t>miscellaneous</a:t>
            </a:r>
            <a:r>
              <a:rPr sz="2400" i="1" spc="-45" dirty="0">
                <a:latin typeface="Trebuchet MS"/>
                <a:cs typeface="Trebuchet MS"/>
              </a:rPr>
              <a:t> </a:t>
            </a:r>
            <a:r>
              <a:rPr sz="2400" i="1" spc="-5" dirty="0">
                <a:latin typeface="Trebuchet MS"/>
                <a:cs typeface="Trebuchet MS"/>
              </a:rPr>
              <a:t>distractions</a:t>
            </a:r>
            <a:r>
              <a:rPr sz="1800" i="1" spc="-5" dirty="0">
                <a:latin typeface="Trebuchet MS"/>
                <a:cs typeface="Trebuchet MS"/>
              </a:rPr>
              <a:t>.</a:t>
            </a:r>
            <a:endParaRPr sz="1800" dirty="0">
              <a:latin typeface="Trebuchet MS"/>
              <a:cs typeface="Trebuchet MS"/>
            </a:endParaRPr>
          </a:p>
          <a:p>
            <a:pPr marL="34290" marR="5080">
              <a:lnSpc>
                <a:spcPct val="100000"/>
              </a:lnSpc>
              <a:spcBef>
                <a:spcPts val="1705"/>
              </a:spcBef>
            </a:pPr>
            <a:r>
              <a:rPr sz="1600" spc="-5" dirty="0">
                <a:latin typeface="Trebuchet MS"/>
                <a:cs typeface="Trebuchet MS"/>
              </a:rPr>
              <a:t>Show </a:t>
            </a:r>
            <a:r>
              <a:rPr sz="1600" b="1" i="1" u="sng" spc="-5" dirty="0">
                <a:latin typeface="Trebuchet MS"/>
                <a:cs typeface="Trebuchet MS"/>
              </a:rPr>
              <a:t>discipline</a:t>
            </a:r>
            <a:r>
              <a:rPr sz="1600" i="1" spc="-5" dirty="0">
                <a:latin typeface="Trebuchet MS"/>
                <a:cs typeface="Trebuchet MS"/>
              </a:rPr>
              <a:t> </a:t>
            </a:r>
            <a:r>
              <a:rPr sz="1600" spc="-5" dirty="0">
                <a:latin typeface="Trebuchet MS"/>
                <a:cs typeface="Trebuchet MS"/>
              </a:rPr>
              <a:t>and </a:t>
            </a:r>
            <a:r>
              <a:rPr sz="1600" b="1" i="1" u="sng" spc="-10" dirty="0">
                <a:latin typeface="Trebuchet MS"/>
                <a:cs typeface="Trebuchet MS"/>
              </a:rPr>
              <a:t>respect</a:t>
            </a:r>
            <a:r>
              <a:rPr sz="1600" i="1" spc="-10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for </a:t>
            </a:r>
            <a:r>
              <a:rPr sz="1600" spc="-5" dirty="0">
                <a:latin typeface="Trebuchet MS"/>
                <a:cs typeface="Trebuchet MS"/>
              </a:rPr>
              <a:t>the service commitments of those who have  prepared </a:t>
            </a:r>
            <a:r>
              <a:rPr sz="1600" spc="-10" dirty="0">
                <a:latin typeface="Trebuchet MS"/>
                <a:cs typeface="Trebuchet MS"/>
              </a:rPr>
              <a:t>for </a:t>
            </a:r>
            <a:r>
              <a:rPr sz="1600" spc="-5" dirty="0">
                <a:latin typeface="Trebuchet MS"/>
                <a:cs typeface="Trebuchet MS"/>
              </a:rPr>
              <a:t>the</a:t>
            </a:r>
            <a:r>
              <a:rPr sz="1600" spc="30" dirty="0">
                <a:latin typeface="Trebuchet MS"/>
                <a:cs typeface="Trebuchet MS"/>
              </a:rPr>
              <a:t> </a:t>
            </a:r>
            <a:r>
              <a:rPr sz="1600" spc="-5" dirty="0">
                <a:latin typeface="Trebuchet MS"/>
                <a:cs typeface="Trebuchet MS"/>
              </a:rPr>
              <a:t>meeting.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45"/>
              </a:spcBef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88"/>
    </mc:Choice>
    <mc:Fallback xmlns="">
      <p:transition spd="slow" advTm="15288"/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1951</TotalTime>
  <Words>394</Words>
  <Application>Microsoft Macintosh PowerPoint</Application>
  <PresentationFormat>On-screen Show (4:3)</PresentationFormat>
  <Paragraphs>53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Trebuchet MS</vt:lpstr>
      <vt:lpstr>Wingdings 3</vt:lpstr>
      <vt:lpstr>Wisp</vt:lpstr>
      <vt:lpstr>Al-Anon Family Groups of Ohio, Inc.</vt:lpstr>
      <vt:lpstr>PowerPoint Presentation</vt:lpstr>
      <vt:lpstr>PowerPoint Presentation</vt:lpstr>
      <vt:lpstr>Two  minutes  at the  micro-  phone.</vt:lpstr>
      <vt:lpstr>Stay on topic.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Practice spiritual principles and presume goodwill.</vt:lpstr>
      <vt:lpstr>To Raise your hand, click on React and select Raise hand</vt:lpstr>
      <vt:lpstr>Voting on Zoom</vt:lpstr>
      <vt:lpstr>BREAK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Vali Fayen</dc:creator>
  <cp:lastModifiedBy>Irene Bland</cp:lastModifiedBy>
  <cp:revision>23</cp:revision>
  <dcterms:created xsi:type="dcterms:W3CDTF">2021-03-09T16:41:01Z</dcterms:created>
  <dcterms:modified xsi:type="dcterms:W3CDTF">2025-10-17T18:48:58Z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2020-10-16T00:00:00Z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2021-03-09T00:00:00Z</vt:filetime>
  </property>
</Properties>
</file>